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隶变_GBK" pitchFamily="65" charset="-122"/>
      <p:regular r:id="rId19"/>
    </p:embeddedFont>
    <p:embeddedFont>
      <p:font typeface="方正黑体_GBK" pitchFamily="65" charset="-122"/>
      <p:regular r:id="rId20"/>
    </p:embeddedFont>
    <p:embeddedFont>
      <p:font typeface="方正小标宋_GBK" pitchFamily="65" charset="-122"/>
      <p:regular r:id="rId21"/>
    </p:embeddedFont>
    <p:embeddedFont>
      <p:font typeface="方正大标宋简体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书宋_GBK" pitchFamily="65" charset="-122"/>
      <p:regular r:id="rId27"/>
    </p:embeddedFont>
    <p:embeddedFont>
      <p:font typeface="华文宋体" pitchFamily="2" charset="-122"/>
      <p:regular r:id="rId28"/>
    </p:embeddedFont>
    <p:embeddedFont>
      <p:font typeface="方正楷体_GBK" pitchFamily="65" charset="-122"/>
      <p:regular r:id="rId29"/>
    </p:embeddedFont>
    <p:embeddedFont>
      <p:font typeface="NEU-XT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手 指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661"/>
            <a:ext cx="10912509" cy="3419915"/>
            <a:chOff x="505459" y="868661"/>
            <a:chExt cx="10912509" cy="3419915"/>
          </a:xfrm>
        </p:grpSpPr>
        <p:sp>
          <p:nvSpPr>
            <p:cNvPr id="3" name="矩形 2"/>
            <p:cNvSpPr/>
            <p:nvPr/>
          </p:nvSpPr>
          <p:spPr>
            <a:xfrm>
              <a:off x="505460" y="868661"/>
              <a:ext cx="10912508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画出加点字的正确读音。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薄弱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bó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báo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揿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电铃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xiān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qìn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窈窕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tiǎo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zhǎo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秽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物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suì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huì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轧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伤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yà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zhā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附庸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yōng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yòng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12496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61418" y="212858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90833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87933" y="292375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367302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550319" y="366438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54536" y="18672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018983" y="186724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17749" y="26510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315918" y="27008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30472" y="3441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79223" y="350046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078"/>
            <a:ext cx="495687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3568" y="1905206"/>
            <a:ext cx="11688011" cy="2792469"/>
            <a:chOff x="343568" y="1905206"/>
            <a:chExt cx="11688011" cy="279246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5970"/>
            <a:stretch/>
          </p:blipFill>
          <p:spPr bwMode="auto">
            <a:xfrm>
              <a:off x="343568" y="1905206"/>
              <a:ext cx="11504863" cy="13072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50000" r="-1591"/>
            <a:stretch/>
          </p:blipFill>
          <p:spPr bwMode="auto">
            <a:xfrm>
              <a:off x="343568" y="3487936"/>
              <a:ext cx="11688011" cy="12097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649692" y="2498659"/>
            <a:ext cx="15728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拇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8173" y="2490739"/>
            <a:ext cx="15953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搔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痒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6120" y="2498659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轧　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58659" y="2498659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扣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4092805"/>
            <a:ext cx="20842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拧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螺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丝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32939" y="4102894"/>
            <a:ext cx="15953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貌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0442" y="4078237"/>
            <a:ext cx="169309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渺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小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066257" y="4082122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附  庸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661"/>
            <a:ext cx="111050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选字填空。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纽 钮 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 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带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转乾坤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憎 增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赠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添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恶　面目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8079" y="2303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42095" y="2303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05384" y="2303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45427" y="23030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8235" y="33568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60744" y="33257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8184" y="33257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032805" y="33257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四、词语积累与运用。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食指具有大拇指所没有的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机敏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电话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枪机必须请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算盘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螺丝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、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纽扣等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虽有大拇指相助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终是要他主干的。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在括号内填入恰当的动词。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我还能写出类似的短语来描述手指做的事情。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推笔杆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6805" y="18097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25310" y="18097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3879" y="2603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26209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52921" y="2603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9512" y="5527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系红领巾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59983" y="55275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打手势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36534" y="5374218"/>
            <a:ext cx="1492716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捏粉笔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28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五、在作者眼里每根手指都有它的姿态和作用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相貌堂皇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直直落落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曲线优美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勤奋机敏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体态秀丽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构造简单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BZ"/>
                <a:ea typeface="宋体"/>
                <a:cs typeface="Times New Roman"/>
              </a:rPr>
              <a:t>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能力薄弱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⑧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吃苦耐劳</a:t>
            </a:r>
            <a:endParaRPr lang="zh-CN" altLang="en-US" sz="34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6" y="1552074"/>
            <a:ext cx="5912337" cy="476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388376" y="1891711"/>
            <a:ext cx="1056700" cy="7755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①③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83272" y="2479375"/>
            <a:ext cx="1056700" cy="7755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②④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58821" y="2479374"/>
            <a:ext cx="1056700" cy="7755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⑤⑦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17000" y="4174958"/>
            <a:ext cx="1056700" cy="7755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400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⑥⑧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259</Words>
  <Application>Microsoft Office PowerPoint</Application>
  <PresentationFormat>自定义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楷体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2026-03-17T02:16:29Z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