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4" r:id="rId8"/>
    <p:sldId id="529" r:id="rId9"/>
    <p:sldId id="525" r:id="rId10"/>
    <p:sldId id="530" r:id="rId11"/>
    <p:sldId id="498" r:id="rId12"/>
    <p:sldId id="531" r:id="rId13"/>
    <p:sldId id="526" r:id="rId14"/>
    <p:sldId id="532" r:id="rId15"/>
    <p:sldId id="535" r:id="rId16"/>
    <p:sldId id="533" r:id="rId17"/>
    <p:sldId id="536" r:id="rId18"/>
    <p:sldId id="534" r:id="rId19"/>
    <p:sldId id="522" r:id="rId20"/>
    <p:sldId id="427" r:id="rId21"/>
  </p:sldIdLst>
  <p:sldSz cx="12192000" cy="6858000"/>
  <p:notesSz cx="6858000" cy="9144000"/>
  <p:embeddedFontLst>
    <p:embeddedFont>
      <p:font typeface="方正仿宋_GBK" pitchFamily="65" charset="-122"/>
      <p:regular r:id="rId22"/>
    </p:embeddedFont>
    <p:embeddedFont>
      <p:font typeface="方正小标宋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NEU-XT" pitchFamily="18" charset="-122"/>
      <p:regular r:id="rId25"/>
    </p:embeddedFont>
    <p:embeddedFont>
      <p:font typeface="方正黑体_GBK" pitchFamily="65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楷体_GBK" pitchFamily="65" charset="-122"/>
      <p:regular r:id="rId31"/>
    </p:embeddedFont>
    <p:embeddedFont>
      <p:font typeface="微软雅黑" pitchFamily="34" charset="-122"/>
      <p:regular r:id="rId32"/>
      <p:bold r:id="rId33"/>
    </p:embeddedFont>
    <p:embeddedFont>
      <p:font typeface="NEU-HZ" pitchFamily="2" charset="-122"/>
      <p:regular r:id="rId34"/>
      <p:italic r:id="rId35"/>
    </p:embeddedFont>
    <p:embeddedFont>
      <p:font typeface="NEU-BZ" pitchFamily="2" charset="-122"/>
      <p:regular r:id="rId36"/>
      <p:bold r:id="rId37"/>
      <p:italic r:id="rId38"/>
      <p:boldItalic r:id="rId39"/>
    </p:embeddedFont>
    <p:embeddedFont>
      <p:font typeface="方正大标宋简体" charset="-122"/>
      <p:regular r:id="rId40"/>
    </p:embeddedFont>
    <p:embeddedFont>
      <p:font typeface="NEU-F1" pitchFamily="18" charset="-122"/>
      <p:regular r:id="rId41"/>
      <p:italic r:id="rId42"/>
    </p:embeddedFont>
    <p:embeddedFont>
      <p:font typeface="方正书宋_GBK" pitchFamily="65" charset="-122"/>
      <p:regular r:id="rId43"/>
    </p:embeddedFont>
    <p:embeddedFont>
      <p:font typeface="华文宋体" pitchFamily="2" charset="-122"/>
      <p:regular r:id="rId44"/>
    </p:embeddedFont>
    <p:embeddedFont>
      <p:font typeface="方正隶变_GBK" pitchFamily="65" charset="-122"/>
      <p:regular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font" Target="fonts/font2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5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6" Type="http://schemas.openxmlformats.org/officeDocument/2006/relationships/image" Target="../media/image9.png"/><Relationship Id="rId5" Type="http://schemas.openxmlformats.org/officeDocument/2006/relationships/image" Target="../media/image7.jpe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16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田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忌赛马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四、课文综合回顾。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故事中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孙膑、田忌和齐威王各有特点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选择其中一人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谈谈他的个性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要有理有据。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en-US" altLang="zh-CN" sz="3400" u="sng" smtClean="0">
              <a:latin typeface="NEU-BZ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65747" y="3019107"/>
            <a:ext cx="1027095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]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孙膑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孙膑观看几次赛马就发现双方的马脚力差不多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真是一个善于观察的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]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田忌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田忌知人善用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采纳孙膑的建议与齐威王赛马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最后获得了胜利。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124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446" y="1602240"/>
            <a:ext cx="111411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课内外对比阅读。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选文一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田忌赛马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第一场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田忌先用下等马对齐威王的上等马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齐威王的马遥遥领先。田忌输了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但他不动声色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一点儿都不着急。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接着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第二场比赛开始了。田忌用上等马对齐威王的中等马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胜了第二场。田忌微微一笑。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第三场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田忌用中等马对齐威王的下等马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又胜了一场。田忌满意地笑了。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比赛结束了。田忌胜两场输一场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赢了齐威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王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5446" y="904384"/>
            <a:ext cx="11141108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小标宋_GBK"/>
                <a:cs typeface="Times New Roman"/>
              </a:rPr>
              <a:t>选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文二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史记</a:t>
            </a:r>
            <a:r>
              <a:rPr lang="en-US" altLang="zh-CN" sz="3400">
                <a:latin typeface="NEU-F1"/>
                <a:ea typeface="宋体"/>
                <a:cs typeface="Times New Roman"/>
              </a:rPr>
              <a:t>·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孙子吴起列传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忌数与齐诸公子驰逐重射。孙子见其马足不甚相远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马有上、中、下辈。于是孙子谓田忌曰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君弟重射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臣能令君胜。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田忌信然之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与王及诸公子逐射千金。及临质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孙子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曰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今以君之下驷与彼上驷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取君上驷与彼中驷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取君中驷与彼下驷。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既驰三辈毕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而田忌一不胜而再胜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卒得王千金。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855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《田忌赛马》是根据司马迁的《史记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孙子吴起列传》相关内容改写的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选文一对应的是选文二的哪些内容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在选文二中用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画出来。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88030" y="3315485"/>
            <a:ext cx="10623884" cy="2446824"/>
            <a:chOff x="888030" y="3315485"/>
            <a:chExt cx="10623884" cy="2446824"/>
          </a:xfrm>
        </p:grpSpPr>
        <p:sp>
          <p:nvSpPr>
            <p:cNvPr id="6" name="矩形 5"/>
            <p:cNvSpPr/>
            <p:nvPr/>
          </p:nvSpPr>
          <p:spPr>
            <a:xfrm>
              <a:off x="888030" y="3315485"/>
              <a:ext cx="10623884" cy="2446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及临质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孙子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曰</a:t>
              </a:r>
              <a:r>
                <a:rPr lang="en-US" altLang="zh-CN" sz="3400" smtClean="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:</a:t>
              </a:r>
              <a:r>
                <a:rPr lang="en-US" altLang="zh-CN" sz="3400" smtClean="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“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今以君之下驷与彼上驷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取君上驷与彼中驷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取君中驷与彼下驷。</a:t>
              </a:r>
              <a:r>
                <a:rPr lang="en-US" altLang="zh-CN" sz="3400">
                  <a:solidFill>
                    <a:srgbClr val="000000"/>
                  </a:solidFill>
                  <a:latin typeface="NEU-BZ"/>
                  <a:ea typeface="方正楷体_GBK"/>
                  <a:cs typeface="Times New Roman"/>
                </a:rPr>
                <a:t>”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既驰三辈毕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而田忌一不胜而再胜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卒得王千金。</a:t>
              </a:r>
              <a:endPara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956865" y="3993576"/>
              <a:ext cx="10449072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1062842" y="4843807"/>
              <a:ext cx="10449072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C00B431-AEA9-CF67-4DCE-3DA54EDAEDF1}"/>
                </a:ext>
              </a:extLst>
            </p:cNvPr>
            <p:cNvCxnSpPr/>
            <p:nvPr/>
          </p:nvCxnSpPr>
          <p:spPr>
            <a:xfrm>
              <a:off x="975436" y="5762309"/>
              <a:ext cx="3392027" cy="0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933"/>
            <a:ext cx="9757477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结合两篇选文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把孙膑的思维过程补充完整。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65"/>
          <a:stretch/>
        </p:blipFill>
        <p:spPr bwMode="auto">
          <a:xfrm>
            <a:off x="254000" y="2030186"/>
            <a:ext cx="11257916" cy="3821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51139" y="3192107"/>
            <a:ext cx="4156141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脚力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相差不多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3171" y="4670387"/>
            <a:ext cx="32480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上、中、下三等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42339" y="3021490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同等马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42338" y="3591323"/>
            <a:ext cx="4217101" cy="13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调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换马的出场顺序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632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933"/>
            <a:ext cx="9757477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结合两篇选文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把孙膑的思维过程补充完整。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23"/>
          <a:stretch/>
        </p:blipFill>
        <p:spPr bwMode="auto">
          <a:xfrm>
            <a:off x="960120" y="2030186"/>
            <a:ext cx="5519072" cy="3821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819871" y="3021490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35059" y="3656253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03122" y="4306256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115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74812"/>
            <a:ext cx="10888445" cy="1399935"/>
            <a:chOff x="505459" y="874812"/>
            <a:chExt cx="10888445" cy="1399935"/>
          </a:xfrm>
        </p:grpSpPr>
        <p:sp>
          <p:nvSpPr>
            <p:cNvPr id="3" name="矩形 2"/>
            <p:cNvSpPr/>
            <p:nvPr/>
          </p:nvSpPr>
          <p:spPr>
            <a:xfrm>
              <a:off x="505459" y="874812"/>
              <a:ext cx="10888445" cy="1399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3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用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“          ”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画出选文一中对田忌的神态描写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结合下面的比赛记分牌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写一写田忌的内心活动。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pic>
          <p:nvPicPr>
            <p:cNvPr id="8" name="image84.jpeg"/>
            <p:cNvPicPr/>
            <p:nvPr/>
          </p:nvPicPr>
          <p:blipFill rotWithShape="1">
            <a:blip r:embed="rId5"/>
            <a:srcRect l="3992" t="29184" r="4086" b="35407"/>
            <a:stretch/>
          </p:blipFill>
          <p:spPr>
            <a:xfrm>
              <a:off x="1557731" y="1250190"/>
              <a:ext cx="1065157" cy="178157"/>
            </a:xfrm>
            <a:prstGeom prst="rect">
              <a:avLst/>
            </a:prstGeom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59" y="2274747"/>
            <a:ext cx="10563593" cy="4024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4857194" y="2762520"/>
            <a:ext cx="62295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不要急</a:t>
            </a:r>
            <a:r>
              <a:rPr lang="en-US" altLang="zh-CN" sz="32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这一场输掉</a:t>
            </a:r>
            <a:r>
              <a:rPr lang="en-US" altLang="zh-CN" sz="32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是意料之中的。</a:t>
            </a:r>
            <a:endParaRPr lang="zh-CN" altLang="en-US" sz="3200" b="1" spc="-15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57194" y="4138283"/>
            <a:ext cx="6152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pc="-15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孙膑说得没错</a:t>
            </a:r>
            <a:r>
              <a:rPr lang="en-US" altLang="zh-CN" sz="32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这一场果然赢了。</a:t>
            </a:r>
            <a:endParaRPr lang="zh-CN" altLang="en-US" sz="3200" b="1" spc="-15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57194" y="5554392"/>
            <a:ext cx="66223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太棒了</a:t>
            </a:r>
            <a:r>
              <a:rPr lang="en-US" altLang="zh-CN" sz="32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孙膑足智多谋</a:t>
            </a:r>
            <a:r>
              <a:rPr lang="en-US" altLang="zh-CN" sz="32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2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不负我的信任。</a:t>
            </a:r>
            <a:endParaRPr lang="zh-CN" altLang="en-US" sz="3200" b="1" spc="-15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632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74812"/>
            <a:ext cx="10888445" cy="1399935"/>
            <a:chOff x="505459" y="874812"/>
            <a:chExt cx="10888445" cy="1399935"/>
          </a:xfrm>
        </p:grpSpPr>
        <p:sp>
          <p:nvSpPr>
            <p:cNvPr id="3" name="矩形 2"/>
            <p:cNvSpPr/>
            <p:nvPr/>
          </p:nvSpPr>
          <p:spPr>
            <a:xfrm>
              <a:off x="505459" y="874812"/>
              <a:ext cx="10888445" cy="1399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3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用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“          ”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画出选文一中对田忌的神态描写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结合下面的比赛记分牌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写一写田忌的内心活动。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pic>
          <p:nvPicPr>
            <p:cNvPr id="8" name="image84.jpeg"/>
            <p:cNvPicPr/>
            <p:nvPr/>
          </p:nvPicPr>
          <p:blipFill rotWithShape="1">
            <a:blip r:embed="rId5"/>
            <a:srcRect l="3992" t="29184" r="4086" b="35407"/>
            <a:stretch/>
          </p:blipFill>
          <p:spPr>
            <a:xfrm>
              <a:off x="1557731" y="1250190"/>
              <a:ext cx="1065157" cy="178157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66666" y="2325755"/>
            <a:ext cx="10684041" cy="2430162"/>
            <a:chOff x="666666" y="2325755"/>
            <a:chExt cx="10684041" cy="2430162"/>
          </a:xfrm>
        </p:grpSpPr>
        <p:sp>
          <p:nvSpPr>
            <p:cNvPr id="12" name="矩形 11"/>
            <p:cNvSpPr/>
            <p:nvPr/>
          </p:nvSpPr>
          <p:spPr>
            <a:xfrm>
              <a:off x="666666" y="2325755"/>
              <a:ext cx="10684041" cy="23640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田忌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输了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但他不动声色</a:t>
              </a:r>
              <a:r>
                <a:rPr lang="en-US" altLang="zh-CN" sz="34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一点儿都不着急。</a:t>
              </a:r>
              <a:endPara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田忌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微微一笑。</a:t>
              </a:r>
              <a:endPara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田忌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满意地笑</a:t>
              </a:r>
              <a:r>
                <a:rPr lang="zh-CN" altLang="zh-CN" sz="34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了</a:t>
              </a:r>
              <a:r>
                <a:rPr lang="zh-CN" altLang="zh-CN" sz="34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。</a:t>
              </a:r>
              <a:endPara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endParaRPr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893778" y="3091214"/>
              <a:ext cx="7468169" cy="154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40989" b="50001"/>
            <a:stretch/>
          </p:blipFill>
          <p:spPr bwMode="auto">
            <a:xfrm>
              <a:off x="778460" y="3825141"/>
              <a:ext cx="2975393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40989" b="50001"/>
            <a:stretch/>
          </p:blipFill>
          <p:spPr bwMode="auto">
            <a:xfrm>
              <a:off x="810540" y="4651333"/>
              <a:ext cx="2975393" cy="104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71147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如果你是齐威王的军师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在比赛的第一场就发现了问题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且你知道齐威王每个等级的马都比田忌的快一点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你会怎样及时调整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帮助齐威王赢得赛马的胜利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请写下你的安排和结果。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田忌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齐威王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 smtClean="0">
                <a:latin typeface="Calibri"/>
                <a:ea typeface="宋体"/>
                <a:cs typeface="Times New Roman"/>
              </a:rPr>
            </a:b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下等马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上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等马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 smtClean="0">
                <a:latin typeface="Calibri"/>
                <a:ea typeface="宋体"/>
                <a:cs typeface="Times New Roman"/>
              </a:rPr>
            </a:b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上等马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等马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 smtClean="0">
                <a:latin typeface="Calibri"/>
                <a:ea typeface="宋体"/>
                <a:cs typeface="Times New Roman"/>
              </a:rPr>
            </a:b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中等马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等马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3342" y="49379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88004" y="49379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89605" y="49379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96396" y="57320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88004" y="57130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89605" y="57130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58145" y="3162364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77871" y="3179441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2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632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845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历史上像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田忌赛马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这样运用谋略取得胜利的故事还有很多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你能再写出几个吗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78" y="2818565"/>
            <a:ext cx="10844036" cy="203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805082" y="2934823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草船借箭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80365" y="2934823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围魏救赵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75965" y="2945972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空城计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883125"/>
            <a:ext cx="10896279" cy="2080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 lvl="0">
              <a:lnSpc>
                <a:spcPct val="14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根据语境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看拼音写字词。</a:t>
            </a:r>
          </a:p>
          <a:p>
            <a:pPr lvl="0">
              <a:lnSpc>
                <a:spcPct val="14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将语段中画横线的四字词语补充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完整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1153140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40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田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忌和齐威王的比赛即将开始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双方都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mó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quán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cā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zhǎnɡ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)(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欲试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。孙膑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胸有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)(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地向田忌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chū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móu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huà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     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比赛伊始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齐威王的马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)(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领先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但田忌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不动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)(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因为他深信孙膑的智慧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最终田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忌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yínɡ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得了这场比赛。比赛过后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田忌向齐威王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yǐn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jiàn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孙膑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7105" y="17135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摩拳擦掌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49391" y="246957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出谋划策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9188" y="46732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赢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4771" y="54654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引荐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22481" y="1658415"/>
            <a:ext cx="22749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跃</a:t>
            </a:r>
            <a:r>
              <a:rPr lang="en-US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7892" y="2370223"/>
            <a:ext cx="21531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成</a:t>
            </a:r>
            <a:r>
              <a:rPr lang="en-US" altLang="zh-CN" sz="3400" b="1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68655" y="3102203"/>
            <a:ext cx="22894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遥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09529" y="3891245"/>
            <a:ext cx="24096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声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1153140" cy="15573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下列不是词语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的近义词的一项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若无其事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从容不迫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心不在焉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泰然自若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35530" y="10051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059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下列读音、书写有误的一项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bìn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赏识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引荐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脚力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quán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头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难堪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谋划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忌讳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29415" y="18423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55085" y="29308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43690" y="366479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827607" y="29308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787438" y="366479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通过学习《田忌赛马》这篇课文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我们从中明白了一个什么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道理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孙膑的智谋帮助田忌取得了胜利。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只要虚心听取别人的意见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就一定能够取得胜利。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像齐威王那样骄傲自满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轻视别人的人必然要失败。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在对抗比赛中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胜败不仅仅取决于物质条件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策略的优劣也起着重要作用。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9604" y="1833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831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24939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孙膑看了几场比赛后发现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大家的马脚力相差不多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而且都能分成上、中、下三等。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宋体"/>
                <a:cs typeface="Times New Roman"/>
              </a:rPr>
              <a:t>这句话中包含两条重要信息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;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7081" y="3150332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大家的马脚力相差不多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4014645"/>
            <a:ext cx="75879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每个人的马都可以分成上、中、下三等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孙膑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对田忌说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将军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我有个办法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保证能让您在赛马时获胜。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根据你对句子的理解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选择恰当的内容填在括号里。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A.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惴惴不安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胸有成竹地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慌里慌张地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偷偷摸摸地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把句子改为转述句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7405" y="10156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7139" y="4543527"/>
            <a:ext cx="10323094" cy="158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孙膑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胸有成竹地对田忌说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他有个办法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保证能让田忌在赛马时获胜。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634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四、课文综合回顾。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填写关联词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了解田忌取得胜利的原因。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大家的马脚力相差不多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都能分成上、中、下三等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通过合理安排马的出场顺序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田忌就赢得比赛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807839" y="26096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14597" y="25906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59955" y="33377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1142</Words>
  <Application>Microsoft Office PowerPoint</Application>
  <PresentationFormat>自定义</PresentationFormat>
  <Paragraphs>148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Arial</vt:lpstr>
      <vt:lpstr>宋体</vt:lpstr>
      <vt:lpstr>方正仿宋_GBK</vt:lpstr>
      <vt:lpstr>方正小标宋_GBK</vt:lpstr>
      <vt:lpstr>方正大标宋_GBK</vt:lpstr>
      <vt:lpstr>Times New Roman</vt:lpstr>
      <vt:lpstr>NEU-XT</vt:lpstr>
      <vt:lpstr>方正黑体_GBK</vt:lpstr>
      <vt:lpstr>Calibri</vt:lpstr>
      <vt:lpstr>汉仪雅酷黑 95W</vt:lpstr>
      <vt:lpstr>方正楷体_GBK</vt:lpstr>
      <vt:lpstr>微软雅黑</vt:lpstr>
      <vt:lpstr>NEU-HZ</vt:lpstr>
      <vt:lpstr>NEU-BZ</vt:lpstr>
      <vt:lpstr>方正大标宋简体</vt:lpstr>
      <vt:lpstr>NEU-F1</vt:lpstr>
      <vt:lpstr>方正书宋_GBK</vt:lpstr>
      <vt:lpstr>Wingdings</vt:lpstr>
      <vt:lpstr>华文宋体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255</cp:revision>
  <dcterms:created xsi:type="dcterms:W3CDTF">2019-06-19T02:08:00Z</dcterms:created>
  <dcterms:modified xsi:type="dcterms:W3CDTF">2026-03-17T09:21:00Z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