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30" r:id="rId9"/>
    <p:sldId id="524" r:id="rId10"/>
    <p:sldId id="531" r:id="rId11"/>
    <p:sldId id="525" r:id="rId12"/>
    <p:sldId id="526" r:id="rId13"/>
    <p:sldId id="498" r:id="rId14"/>
    <p:sldId id="522" r:id="rId15"/>
    <p:sldId id="532" r:id="rId16"/>
    <p:sldId id="427" r:id="rId17"/>
  </p:sldIdLst>
  <p:sldSz cx="12192000" cy="6858000"/>
  <p:notesSz cx="6858000" cy="9144000"/>
  <p:embeddedFontLst>
    <p:embeddedFont>
      <p:font typeface="方正仿宋_GBK" pitchFamily="65" charset="-122"/>
      <p:regular r:id="rId18"/>
    </p:embeddedFont>
    <p:embeddedFont>
      <p:font typeface="方正小标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NEU-XT" pitchFamily="18" charset="-122"/>
      <p:regular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楷体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U-HZ" pitchFamily="2" charset="-122"/>
      <p:regular r:id="rId30"/>
      <p:italic r:id="rId31"/>
    </p:embeddedFont>
    <p:embeddedFont>
      <p:font typeface="NEU-BZ" pitchFamily="2" charset="-122"/>
      <p:regular r:id="rId32"/>
      <p:bold r:id="rId33"/>
      <p:italic r:id="rId34"/>
      <p:boldItalic r:id="rId35"/>
    </p:embeddedFont>
    <p:embeddedFont>
      <p:font typeface="方正大标宋简体" charset="-122"/>
      <p:regular r:id="rId36"/>
    </p:embeddedFont>
    <p:embeddedFont>
      <p:font typeface="方正书宋_GBK" pitchFamily="65" charset="-122"/>
      <p:regular r:id="rId37"/>
    </p:embeddedFont>
    <p:embeddedFont>
      <p:font typeface="华文宋体" pitchFamily="2" charset="-122"/>
      <p:regular r:id="rId38"/>
    </p:embeddedFont>
    <p:embeddedFont>
      <p:font typeface="方正隶变_GBK" pitchFamily="65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15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自相矛盾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下列加点字的解释不正确的一项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楚人有鬻盾与矛者。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鬻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卖。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其人弗能应也。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弗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不。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不可同世而立。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站立。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物莫能陷也。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莫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没有什么。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其人弗能应也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也可以换成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那个人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根据表情、动作写一个成语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145421" y="21297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794186" y="29097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000290" y="3654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11232" y="44238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03972" y="1075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28393" y="4725848"/>
            <a:ext cx="10397426" cy="1406455"/>
            <a:chOff x="828393" y="4725848"/>
            <a:chExt cx="10397426" cy="1406455"/>
          </a:xfrm>
        </p:grpSpPr>
        <p:sp>
          <p:nvSpPr>
            <p:cNvPr id="6" name="矩形 5"/>
            <p:cNvSpPr/>
            <p:nvPr/>
          </p:nvSpPr>
          <p:spPr>
            <a:xfrm>
              <a:off x="9297086" y="4725848"/>
              <a:ext cx="19287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无言以对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28393" y="5516750"/>
              <a:ext cx="2634054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b="1" smtClean="0">
                  <a:solidFill>
                    <a:srgbClr val="E72582"/>
                  </a:solidFill>
                  <a:latin typeface="方正仿宋_GBK"/>
                  <a:ea typeface="宋体"/>
                  <a:cs typeface="Times New Roman"/>
                </a:rPr>
                <a:t>(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或哑口无言</a:t>
              </a:r>
              <a:r>
                <a:rPr lang="en-US" altLang="zh-CN" sz="3400" b="1">
                  <a:solidFill>
                    <a:srgbClr val="E72582"/>
                  </a:solidFill>
                  <a:latin typeface="方正仿宋_GBK"/>
                  <a:ea typeface="宋体"/>
                  <a:cs typeface="Times New Roman"/>
                </a:rPr>
                <a:t>)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579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分析提问者的思维过程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用原文语句补全下面的思维导图。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7930" y="1546136"/>
            <a:ext cx="11617135" cy="3476959"/>
            <a:chOff x="231775" y="2117725"/>
            <a:chExt cx="8762404" cy="262255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66"/>
            <a:stretch/>
          </p:blipFill>
          <p:spPr bwMode="auto">
            <a:xfrm>
              <a:off x="3747575" y="2117725"/>
              <a:ext cx="5246604" cy="2622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092"/>
            <a:stretch/>
          </p:blipFill>
          <p:spPr bwMode="auto">
            <a:xfrm>
              <a:off x="231775" y="2117725"/>
              <a:ext cx="7143583" cy="2622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505460" y="4934621"/>
            <a:ext cx="111531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楚人自相矛盾之处在于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38254" y="1777350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吾盾之坚，物莫能陷也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38254" y="2539985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吾矛之利，于物无不陷也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06233" y="3234444"/>
            <a:ext cx="5743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以子之矛陷子之盾，何如？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14249" y="3952348"/>
            <a:ext cx="29642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其人弗能应也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0180" y="4790237"/>
            <a:ext cx="1070173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夫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不可陷之盾与无不陷之矛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不可同世而立。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假如你是楚国的商人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你该怎样来推销你的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矛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盾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4150" y="1950966"/>
            <a:ext cx="1044907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卖矛的时候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用一个质量不如自己的矛的产品加以比较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卖盾的时候同样用不如自己的盾的产品进行比较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这样既试出了自己矛和盾的质量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也不会自相矛盾了。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22708"/>
            <a:ext cx="11006455" cy="4966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阅读文言短文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墨鱼自蔽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304800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海有虫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拳然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而生者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谓之墨鱼。其腹有墨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游于水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则以墨蔽其身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故捕鱼者往往迹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墨而渔之。噫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彼所自蔽者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乃所以自祸</a:t>
            </a:r>
            <a:r>
              <a:rPr lang="en-US" altLang="zh-CN" sz="3400" baseline="300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人有恃智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亦足以鉴。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2800">
                <a:latin typeface="Calibri"/>
                <a:ea typeface="方正黑体_GBK"/>
                <a:cs typeface="Times New Roman"/>
              </a:rPr>
              <a:t>【注释】</a:t>
            </a:r>
            <a:r>
              <a:rPr lang="zh-CN" altLang="zh-CN" sz="28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拳然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屈曲成一团的样子。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迹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循着踪迹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即跟踪。</a:t>
            </a:r>
            <a:r>
              <a:rPr lang="en-US" altLang="zh-CN" sz="28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自祸</a:t>
            </a:r>
            <a:r>
              <a:rPr lang="en-US" altLang="zh-CN" sz="2800"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2800">
                <a:latin typeface="Calibri"/>
                <a:ea typeface="方正仿宋_GBK"/>
                <a:cs typeface="Times New Roman"/>
              </a:rPr>
              <a:t>给自己带来祸患。</a:t>
            </a:r>
            <a:endParaRPr lang="zh-CN" altLang="zh-CN" sz="28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解释下列加点的字。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故捕鱼者往往迹墨而渔之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亦足以鉴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翻译下面的句子。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则以墨蔽其身。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864558" y="20816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303664" y="28698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1084" y="156915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捕捉。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4967" y="2389445"/>
            <a:ext cx="35060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借鉴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吸取教训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6879" y="3915308"/>
            <a:ext cx="52501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就用墨汁隐蔽自己。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翻译下面的句子。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则以墨蔽其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彼所自蔽者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乃所以自祸也欤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用自己的话写一写。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这个故事告诉我们的道理是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04317" y="5575666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不要聪明反被聪明误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265" y="3777091"/>
            <a:ext cx="1034078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因为渔人跟踪墨汁就会捕捉到墨鱼。所以它们用来隐蔽自己的东西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竟然给自己带来了祸害。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79239" y="1641340"/>
            <a:ext cx="52501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就用墨汁隐蔽自己。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480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19606"/>
            <a:ext cx="105154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根据拼音写词语。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楚人拿着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chánɡ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dùn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pái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XT"/>
                <a:ea typeface="宋体"/>
                <a:cs typeface="Times New Roman"/>
              </a:rPr>
              <a:t>chēnɡ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它们是世界上最好的东西。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楚人面对众人的要求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地不知道说什么好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于是大家都哈哈大笑起来。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4842" y="24866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2902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盾牌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00386" y="33016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称誉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34991" y="40837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支支吾吾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下列加点字解释不正确的一项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誉之曰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代词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指盾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　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吾盾之坚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以子之矛陷子之盾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助词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夫不可陷之盾与无不陷之矛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0511" y="18218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79149" y="28976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90543" y="36656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42415" y="44576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19081" y="44255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84892" y="51935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83713" y="521150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吾矛之利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渔翁得利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出师不利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其利断金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损人利己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3825" y="18664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449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下面句子朗读时停顿正确的一项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夫不可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陷之盾与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不陷之矛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不可陷之盾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无不陷之矛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夫不可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陷之盾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与无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不陷之矛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陷之盾与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/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无不陷之矛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3490" y="1039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729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三、给加点字词选择正确的解释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誉之曰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吾盾之坚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物莫能陷也。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誉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荣誉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夸耀　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信誉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陷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进去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沦陷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        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刺破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7884" y="2088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57451" y="20888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4067" y="26392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33134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4" y="3815127"/>
            <a:ext cx="1019640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      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夸耀他的盾说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我的盾非常坚固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没有什么东西能刺破它。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三、给加点字词选择正确的解释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誉之曰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吾盾之坚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物莫能陷也。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楚人说的话要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的语气。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谦虚、委婉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迟疑、犹豫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兴奋、自豪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肯定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骄傲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7884" y="20888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5919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657451" y="208886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649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01267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三、给加点字词选择正确的解释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以子之矛陷子之盾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或者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有的人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或许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何如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	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为什么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怎么样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en-US" altLang="zh-CN" sz="3400" u="sng" smtClean="0">
              <a:latin typeface="NEU-BZ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6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这句话应用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600">
                <a:latin typeface="Calibri"/>
                <a:ea typeface="宋体"/>
                <a:cs typeface="Times New Roman"/>
              </a:rPr>
              <a:t>的语气来读。</a:t>
            </a:r>
            <a:r>
              <a:rPr lang="en-US" altLang="zh-CN" sz="36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自信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质问</a:t>
            </a:r>
            <a:r>
              <a:rPr lang="en-US" altLang="zh-CN" sz="36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600" smtClean="0">
                <a:latin typeface="Calibri"/>
                <a:ea typeface="方正楷体_GBK"/>
                <a:cs typeface="Times New Roman"/>
              </a:rPr>
              <a:t>赞许</a:t>
            </a:r>
            <a:r>
              <a:rPr lang="en-US" altLang="zh-CN" sz="36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6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7884" y="20648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5567291" y="2064800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2925" y="262523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34340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4637" y="4049598"/>
            <a:ext cx="91864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有的人说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用你的矛去刺你的盾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会怎么样呢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25233" y="476118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质问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96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四、课内阅读。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楚人有鬻盾与矛者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誉之曰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吾盾之坚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物莫能陷也。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又誉其矛曰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吾矛之利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于物无不陷也。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或曰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以子之矛陷子之盾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其人弗能应也。夫不可陷之盾与无不陷之矛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不可同世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而立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837</Words>
  <Application>Microsoft Office PowerPoint</Application>
  <PresentationFormat>自定义</PresentationFormat>
  <Paragraphs>148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方正仿宋_GBK</vt:lpstr>
      <vt:lpstr>方正小标宋_GBK</vt:lpstr>
      <vt:lpstr>方正大标宋_GBK</vt:lpstr>
      <vt:lpstr>Times New Roman</vt:lpstr>
      <vt:lpstr>NEU-XT</vt:lpstr>
      <vt:lpstr>方正黑体_GBK</vt:lpstr>
      <vt:lpstr>Calibri</vt:lpstr>
      <vt:lpstr>汉仪雅酷黑 95W</vt:lpstr>
      <vt:lpstr>方正楷体_GBK</vt:lpstr>
      <vt:lpstr>微软雅黑</vt:lpstr>
      <vt:lpstr>NEU-HZ</vt:lpstr>
      <vt:lpstr>NEU-BZ</vt:lpstr>
      <vt:lpstr>方正大标宋简体</vt:lpstr>
      <vt:lpstr>方正书宋_GBK</vt:lpstr>
      <vt:lpstr>Wingdings</vt:lpstr>
      <vt:lpstr>华文宋体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2026-03-17T08:28:26Z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