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528" r:id="rId8"/>
    <p:sldId id="529" r:id="rId9"/>
    <p:sldId id="533" r:id="rId10"/>
    <p:sldId id="530" r:id="rId11"/>
    <p:sldId id="531" r:id="rId12"/>
    <p:sldId id="532" r:id="rId13"/>
    <p:sldId id="498" r:id="rId14"/>
    <p:sldId id="522" r:id="rId15"/>
    <p:sldId id="534" r:id="rId16"/>
    <p:sldId id="535" r:id="rId17"/>
    <p:sldId id="538" r:id="rId18"/>
    <p:sldId id="536" r:id="rId19"/>
    <p:sldId id="537" r:id="rId20"/>
    <p:sldId id="427" r:id="rId21"/>
  </p:sldIdLst>
  <p:sldSz cx="12192000" cy="6858000"/>
  <p:notesSz cx="6858000" cy="9144000"/>
  <p:embeddedFontLst>
    <p:embeddedFont>
      <p:font typeface="方正仿宋_GBK" pitchFamily="65" charset="-122"/>
      <p:regular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大标宋_GBK" pitchFamily="65" charset="-122"/>
      <p:regular r:id="rId27"/>
    </p:embeddedFont>
    <p:embeddedFont>
      <p:font typeface="方正楷体_GBK" pitchFamily="65" charset="-122"/>
      <p:regular r:id="rId28"/>
    </p:embeddedFont>
    <p:embeddedFont>
      <p:font typeface="方正书宋_GBK" pitchFamily="65" charset="-122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NEU-XT" pitchFamily="18" charset="-122"/>
      <p:regular r:id="rId34"/>
    </p:embeddedFont>
    <p:embeddedFont>
      <p:font typeface="方正小标宋_GBK" pitchFamily="65" charset="-122"/>
      <p:regular r:id="rId35"/>
    </p:embeddedFont>
    <p:embeddedFont>
      <p:font typeface="方正隶变_GBK" pitchFamily="65" charset="-122"/>
      <p:regular r:id="rId36"/>
    </p:embeddedFont>
    <p:embeddedFont>
      <p:font typeface="方正大标宋简体" charset="-122"/>
      <p:regular r:id="rId37"/>
    </p:embeddedFont>
    <p:embeddedFont>
      <p:font typeface="NEU-HZ" pitchFamily="2" charset="-122"/>
      <p:regular r:id="rId38"/>
      <p:italic r:id="rId39"/>
    </p:embeddedFont>
    <p:embeddedFont>
      <p:font typeface="微软雅黑" pitchFamily="34" charset="-122"/>
      <p:regular r:id="rId40"/>
      <p:bold r:id="rId41"/>
    </p:embeddedFont>
    <p:embeddedFont>
      <p:font typeface="方正黑体_GBK" pitchFamily="65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7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19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牧场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之国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772"/>
            <a:ext cx="1116517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的部分属于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动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态描写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这样写的好处是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。《鸟鸣涧》中的诗句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也采用了这样的写法。</a:t>
            </a:r>
            <a:endParaRPr lang="zh-CN" altLang="en-US" sz="3400"/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616694" y="1202066"/>
            <a:ext cx="1066350" cy="1783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88004" y="8942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17340" y="1694151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以动衬静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写出了傍晚的宁静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16694" y="244710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月出惊山鸟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89853" y="241605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时鸣春涧中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174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772"/>
            <a:ext cx="1116517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的句子中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字反复出现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既写出了车船过后牧场的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又写出了作者看到牧场之国的宁静与祥和后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内心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的感受。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763282" y="16941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变化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3282" y="24936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97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772"/>
            <a:ext cx="1116517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课文反复出现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这就是真正的荷兰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这句话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其作用是什么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下列说法有误的一项是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这句话写出了荷兰的特点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让人们对荷兰有了清晰的认识。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这是文章的行文线索</a:t>
            </a:r>
            <a:r>
              <a:rPr lang="en-US" altLang="zh-CN" sz="3400" spc="-15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将各个自然段的内容紧密联系在一起。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这是作者感情的自然流露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表达出对荷兰牧场上安宁、美好、和谐生活的赞美。</a:t>
            </a:r>
          </a:p>
          <a:p>
            <a:pPr algn="just">
              <a:lnSpc>
                <a:spcPct val="150000"/>
              </a:lnSpc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这样能加深读者对宁静、自由、悠闲的荷兰牧场的印象。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376709" y="19060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471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2026" y="163036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记得第一次到莫高窟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是在我大学的时候。从那以后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莫高窟成了我魂牵梦绕的地方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几十年间不分春夏秋冬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数十次到访。或参观洞窟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或临摹壁画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每次都有新的感悟和收获。多年后的今天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我又一次走进莫高窟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感受金秋时节莫高窟日出的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壮美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22026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大约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清晨七点钟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我登上了莫高窟对面的三危山。站在山顶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微风吹拂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山色朦胧。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鸣沙山和莫高窟静静地沉浸在黎明的晨曦里。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八点二十几分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太阳出来了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最先沐浴到阳光的是鸣沙山主峰。高峻厚重的山体、连绵起伏的沙丘、自然流畅的流沙线条、温暖厚重的赭红色彩和涌动着的大漠气息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在明亮的晨光里呈现出勃勃生机。这时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就像一块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大幕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缓缓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22026" y="861094"/>
            <a:ext cx="11006455" cy="5672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拉开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阳光渐渐下移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刹那间照在了依崖而建的九层楼上。只见宏伟的九层楼渐次变得清晰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高耸的攒尖宝顶、错落的彩绘窟檐、挺拔的红色立柱和高深莫测的红门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在阳光下光彩熠熠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亮丽夺目。陡峭的崖壁和一个个洞窟也瞬间显现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凹凸有致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光影斑驳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如梦如幻。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很快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阳光倾泻于莫高窟前繁茂的树丛上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亮黄色的树叶在明媚的晨光里如金子般闪耀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飞鸟凭空翱翔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天上地下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黄澄澄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金灿灿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呈现出史诗般壮丽的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图景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467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22026" y="861094"/>
            <a:ext cx="11006455" cy="2364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看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着眼前的美景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我激动地挥动画笔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记录下这醉人的绝美瞬间。对于我来说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这不仅仅是完成了一幅画作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更是把莫高窟的秋天、把敦煌之美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永远镌刻在了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心中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713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22026" y="861094"/>
            <a:ext cx="11006455" cy="1560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太阳出来后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鸣沙山主峰的景象是怎样的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在文中用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grpSp>
        <p:nvGrpSpPr>
          <p:cNvPr id="13" name="组合 12"/>
          <p:cNvGrpSpPr/>
          <p:nvPr/>
        </p:nvGrpSpPr>
        <p:grpSpPr>
          <a:xfrm>
            <a:off x="731162" y="2450873"/>
            <a:ext cx="10555049" cy="2422338"/>
            <a:chOff x="731162" y="2450873"/>
            <a:chExt cx="10555049" cy="2422338"/>
          </a:xfrm>
        </p:grpSpPr>
        <p:sp>
          <p:nvSpPr>
            <p:cNvPr id="3" name="矩形 2"/>
            <p:cNvSpPr/>
            <p:nvPr/>
          </p:nvSpPr>
          <p:spPr>
            <a:xfrm>
              <a:off x="731162" y="2450873"/>
              <a:ext cx="10555049" cy="235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高峻厚重的山体、连绵起伏的沙丘、自然流畅的流沙线条、温暖厚重的赭红色彩和涌动着的大漠气息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在明亮的晨光里呈现出勃勃生机。</a:t>
              </a:r>
              <a:endParaRPr lang="zh-CN" altLang="en-US"/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826586" y="3199498"/>
              <a:ext cx="6551900" cy="1355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873436" y="3202922"/>
              <a:ext cx="5267805" cy="1355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826586" y="3953477"/>
              <a:ext cx="6386373" cy="132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873436" y="3956901"/>
              <a:ext cx="5134719" cy="132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276" b="50001"/>
            <a:stretch/>
          </p:blipFill>
          <p:spPr bwMode="auto">
            <a:xfrm>
              <a:off x="731163" y="4741106"/>
              <a:ext cx="5142274" cy="132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6069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22026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短文运用了静态描写和动态描写相结合的手法。句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运用</a:t>
            </a:r>
            <a:endParaRPr lang="en-US" altLang="zh-CN" sz="3400" spc="-15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态描写和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态描写相结合的手法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展现了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992961" y="16774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16657" y="1709628"/>
            <a:ext cx="691414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黎明时分鸣沙山和莫高窟的宁静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74016" y="24699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38713" y="24699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90215" y="3229508"/>
            <a:ext cx="5852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阳光笼罩下莫高窟的美丽景色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527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22026" y="861094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品读短文最后一句话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说说作者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永远镌刻在心中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的是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什么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2027" y="1813173"/>
            <a:ext cx="10789888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莫高窟的风景之美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莫高窟的洞窟、壁画等艺术之美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莫高窟人物与环境自然融合的情调美和意境美。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750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65791"/>
            <a:ext cx="10896279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一、下列每组词语中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都有一个加点字的读音是错误的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选出序号。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0219" y="3305281"/>
            <a:ext cx="11627109" cy="2361591"/>
            <a:chOff x="344403" y="3196998"/>
            <a:chExt cx="10383142" cy="210892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031"/>
            <a:stretch/>
          </p:blipFill>
          <p:spPr bwMode="auto">
            <a:xfrm>
              <a:off x="344403" y="3196998"/>
              <a:ext cx="2065462" cy="2108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66"/>
            <a:stretch/>
          </p:blipFill>
          <p:spPr bwMode="auto">
            <a:xfrm>
              <a:off x="2851467" y="3196998"/>
              <a:ext cx="7876078" cy="2108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11013060" y="35599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98721" y="47831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4939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站在这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liáo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kuò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无垠的草原上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极目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yuǎn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tiào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映入眼帘的是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tài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端庄的牛犊、无比威严的老牛、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fēi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jùn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傍晚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挤奶的人坐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bǎn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dènɡ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上默默工作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牛脖子上的铃铛不响了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谁也不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yāo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he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了。满载着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ɡuàn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ɡuàn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牛奶的车船打破了此时的寂静。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24650" y="18579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辽阔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6158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远眺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5374" y="26158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仪态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7629" y="33738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92113" y="337388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骏马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79090" y="41559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板凳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78503" y="4950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吆喝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51271" y="570801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一罐罐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8923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然后回答问题。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牛群吃草时非常专注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有时站立不动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仿佛正在思考着什么。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表现出牛群吃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。作者笔下的牛、马、羊等动物都别有一番情趣。请仿例在下面写一句拟人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6524" y="23993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921" y="31212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专注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5837" y="4696125"/>
            <a:ext cx="1040569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每天小狗都会趴在家门口静待我放学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一见我就会冲过来吻我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与我亲热一番。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8923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金色的晚霞铺在西天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远处偶尔传来汽笛声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接着又是一片寂静。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这句话描写了牧场的傍晚十分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寂静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喧闹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景物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静态美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动态美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的写法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7018575" y="23688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59923" y="31367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6286" y="39754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以动衬静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638" y="3855145"/>
            <a:ext cx="1093827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牧场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傍晚时分的寂静之美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3878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4772"/>
            <a:ext cx="1076812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到了傍晚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才看见有人驾着小船过来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坐上小板凳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给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pc="-15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pc="-15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</a:t>
            </a:r>
            <a:r>
              <a:rPr lang="en-US" altLang="zh-CN" sz="3400" spc="-15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的奶牛挤奶。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金色的晚霞铺在西天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远处偶尔传来汽笛声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接着又是一片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。在这里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谁都不叫喊吆喝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牛脖子上的铃铛也没有响声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挤奶的人更是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。运河之中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装满奶桶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船只在舒缓平稳地行驶。</a:t>
            </a:r>
            <a:r>
              <a:rPr lang="zh-CN" altLang="zh-CN" sz="3400" u="wavy" smtClean="0">
                <a:latin typeface="Calibri"/>
                <a:ea typeface="方正楷体_GBK"/>
                <a:cs typeface="Times New Roman"/>
              </a:rPr>
              <a:t>满载着一罐一罐牛奶的</a:t>
            </a:r>
            <a:r>
              <a:rPr lang="zh-CN" altLang="zh-CN" sz="3400" u="wavy" spc="-150" smtClean="0">
                <a:latin typeface="Calibri"/>
                <a:ea typeface="方正楷体_GBK"/>
                <a:cs typeface="Times New Roman"/>
              </a:rPr>
              <a:t>汽车、火车</a:t>
            </a:r>
            <a:r>
              <a:rPr lang="en-US" altLang="zh-CN" sz="3400" u="wavy" spc="-15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 spc="-150" smtClean="0">
                <a:latin typeface="Calibri"/>
                <a:ea typeface="方正楷体_GBK"/>
                <a:cs typeface="Times New Roman"/>
              </a:rPr>
              <a:t>不停地开往城市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。车船过后</a:t>
            </a:r>
            <a:r>
              <a:rPr lang="en-US" altLang="zh-CN" sz="3400" spc="-15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一切又恢复了</a:t>
            </a:r>
            <a:r>
              <a:rPr lang="en-US" altLang="zh-CN" sz="3400" spc="-15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pc="-150" smtClean="0">
                <a:solidFill>
                  <a:srgbClr val="A46AA6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pc="-15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</a:t>
            </a:r>
            <a:r>
              <a:rPr lang="en-US" altLang="zh-CN" sz="3400" spc="-15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pc="-15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 spc="-15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772"/>
            <a:ext cx="1116517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pc="-150" smtClean="0">
                <a:latin typeface="Calibri"/>
                <a:ea typeface="方正楷体_GBK"/>
                <a:cs typeface="Times New Roman"/>
              </a:rPr>
              <a:t>最后一抹晚霞也渐渐消失了</a:t>
            </a:r>
            <a:r>
              <a:rPr lang="en-US" altLang="zh-CN" sz="3400" u="sng" spc="-15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-150" smtClean="0">
                <a:latin typeface="Calibri"/>
                <a:ea typeface="方正楷体_GBK"/>
                <a:cs typeface="Times New Roman"/>
              </a:rPr>
              <a:t>整个天地都暗了下来。狗不叫了</a:t>
            </a:r>
            <a:r>
              <a:rPr lang="en-US" altLang="zh-CN" sz="3400" u="sng" spc="-15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-150" smtClean="0">
                <a:latin typeface="Calibri"/>
                <a:ea typeface="方正楷体_GBK"/>
                <a:cs typeface="Times New Roman"/>
              </a:rPr>
              <a:t>圈里的牛也不再发出哞哞声</a:t>
            </a:r>
            <a:r>
              <a:rPr lang="en-US" altLang="zh-CN" sz="3400" u="sng" spc="-15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pc="-150" smtClean="0">
                <a:latin typeface="Calibri"/>
                <a:ea typeface="方正楷体_GBK"/>
                <a:cs typeface="Times New Roman"/>
              </a:rPr>
              <a:t>马也忘记了踢马房的挡板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沉睡的牲畜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无声的低地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漆黑的夜晚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只有远处的几座灯塔在闪烁着微弱的光。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这就是真正的荷兰。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选文按照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顺序描写了挤奶人、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等景物。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185397" y="47936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57597" y="47936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车船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55876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牲畜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42097" y="55876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灯塔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514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78516"/>
            <a:ext cx="1142986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把下列词语还原到选文中的括号里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并完成练习。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	A.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平静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B.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默默无言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C.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寂静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D.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严肃沉默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0762" y="2368317"/>
            <a:ext cx="11006455" cy="4115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0000"/>
              </a:lnSpc>
            </a:pPr>
            <a:r>
              <a:rPr lang="zh-CN" altLang="zh-CN" sz="3400" spc="-15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到了傍晚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才看见有人驾着小船过来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坐上小板凳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给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的奶牛挤奶。金色的晚霞铺在西天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远处偶尔传来汽笛声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接着又是一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片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。在这里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谁都不叫喊吆喝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牛脖子上的铃铛也没有响声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挤奶的人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更是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。运河之中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装满奶桶的船只在舒缓平稳地行驶。满载着一罐一罐牛奶的汽车、火车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不停地开往城市。车船过后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一切又恢复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55456" y="25056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80887" y="38103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21121" y="45289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65119" y="58678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570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772"/>
            <a:ext cx="1142986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把下列词语还原到选文中的括号里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并完成练习。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	A.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平静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B.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默默无言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C.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寂静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D.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严肃沉默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从中我们可以看出</a:t>
            </a:r>
            <a:r>
              <a:rPr lang="en-US" altLang="zh-CN" sz="3400" spc="-15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此时的荷兰牧场有着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的特点。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595287" y="249059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静谧、沉寂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28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1288</Words>
  <Application>Microsoft Office PowerPoint</Application>
  <PresentationFormat>自定义</PresentationFormat>
  <Paragraphs>129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方正仿宋_GBK</vt:lpstr>
      <vt:lpstr>NEU-BZ</vt:lpstr>
      <vt:lpstr>Wingdings</vt:lpstr>
      <vt:lpstr>方正大标宋_GBK</vt:lpstr>
      <vt:lpstr>方正楷体_GBK</vt:lpstr>
      <vt:lpstr>方正书宋_GBK</vt:lpstr>
      <vt:lpstr>汉仪雅酷黑 95W</vt:lpstr>
      <vt:lpstr>Times New Roman</vt:lpstr>
      <vt:lpstr>Calibri</vt:lpstr>
      <vt:lpstr>NEU-XT</vt:lpstr>
      <vt:lpstr>方正小标宋_GBK</vt:lpstr>
      <vt:lpstr>方正隶变_GBK</vt:lpstr>
      <vt:lpstr>方正大标宋简体</vt:lpstr>
      <vt:lpstr>NEU-HZ</vt:lpstr>
      <vt:lpstr>微软雅黑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2026-03-18T02:55:00Z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