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9" r:id="rId5"/>
    <p:sldId id="530" r:id="rId6"/>
    <p:sldId id="531" r:id="rId7"/>
    <p:sldId id="532" r:id="rId8"/>
    <p:sldId id="533" r:id="rId9"/>
    <p:sldId id="534" r:id="rId10"/>
    <p:sldId id="520" r:id="rId11"/>
    <p:sldId id="523" r:id="rId12"/>
    <p:sldId id="535" r:id="rId13"/>
    <p:sldId id="536" r:id="rId14"/>
    <p:sldId id="524" r:id="rId15"/>
    <p:sldId id="525" r:id="rId16"/>
    <p:sldId id="526" r:id="rId17"/>
    <p:sldId id="537" r:id="rId18"/>
    <p:sldId id="538" r:id="rId19"/>
    <p:sldId id="539" r:id="rId20"/>
    <p:sldId id="498" r:id="rId21"/>
    <p:sldId id="540" r:id="rId22"/>
    <p:sldId id="541" r:id="rId23"/>
    <p:sldId id="542" r:id="rId24"/>
    <p:sldId id="543" r:id="rId25"/>
    <p:sldId id="544" r:id="rId26"/>
    <p:sldId id="545" r:id="rId27"/>
    <p:sldId id="546" r:id="rId28"/>
    <p:sldId id="522" r:id="rId29"/>
    <p:sldId id="427" r:id="rId30"/>
  </p:sldIdLst>
  <p:sldSz cx="12192000" cy="6858000"/>
  <p:notesSz cx="6858000" cy="9144000"/>
  <p:embeddedFontLst>
    <p:embeddedFont>
      <p:font typeface="微软雅黑" pitchFamily="34" charset="-122"/>
      <p:regular r:id="rId31"/>
      <p:bold r:id="rId32"/>
    </p:embeddedFont>
    <p:embeddedFont>
      <p:font typeface="NEU-BZ" pitchFamily="2" charset="-122"/>
      <p:regular r:id="rId33"/>
      <p:bold r:id="rId34"/>
      <p:italic r:id="rId35"/>
      <p:boldItalic r:id="rId36"/>
    </p:embeddedFont>
    <p:embeddedFont>
      <p:font typeface="NEU-HZ" pitchFamily="2" charset="-122"/>
      <p:regular r:id="rId37"/>
      <p:italic r:id="rId38"/>
    </p:embeddedFont>
    <p:embeddedFont>
      <p:font typeface="方正小标宋_GBK" pitchFamily="65" charset="-122"/>
      <p:regular r:id="rId39"/>
    </p:embeddedFont>
    <p:embeddedFont>
      <p:font typeface="Calibri" pitchFamily="34" charset="0"/>
      <p:regular r:id="rId40"/>
      <p:bold r:id="rId41"/>
      <p:italic r:id="rId42"/>
      <p:boldItalic r:id="rId43"/>
    </p:embeddedFont>
    <p:embeddedFont>
      <p:font typeface="方正大标宋简体" charset="-122"/>
      <p:regular r:id="rId44"/>
    </p:embeddedFont>
    <p:embeddedFont>
      <p:font typeface="方正隶变_GBK" pitchFamily="65" charset="-122"/>
      <p:regular r:id="rId45"/>
    </p:embeddedFont>
    <p:embeddedFont>
      <p:font typeface="方正黑体_GBK" pitchFamily="65" charset="-122"/>
      <p:regular r:id="rId46"/>
    </p:embeddedFont>
    <p:embeddedFont>
      <p:font typeface="方正大标宋_GBK" pitchFamily="65" charset="-122"/>
      <p:regular r:id="rId47"/>
    </p:embeddedFont>
    <p:embeddedFont>
      <p:font typeface="方正楷体_GBK" pitchFamily="65" charset="-122"/>
      <p:regular r:id="rId48"/>
    </p:embeddedFont>
    <p:embeddedFont>
      <p:font typeface="华文宋体" pitchFamily="2" charset="-122"/>
      <p:regular r:id="rId49"/>
    </p:embeddedFont>
    <p:embeddedFont>
      <p:font typeface="NEU-XT" pitchFamily="18" charset="-122"/>
      <p:regular r:id="rId50"/>
    </p:embeddedFont>
    <p:embeddedFont>
      <p:font typeface="方正仿宋_GBK" pitchFamily="65" charset="-122"/>
      <p:regular r:id="rId51"/>
    </p:embeddedFont>
    <p:embeddedFont>
      <p:font typeface="MS Gothic" pitchFamily="49" charset="-128"/>
      <p:regular r:id="rId52"/>
    </p:embeddedFont>
    <p:embeddedFont>
      <p:font typeface="方正书宋_GBK" pitchFamily="65" charset="-122"/>
      <p:regular r:id="rId5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font" Target="fonts/font17.fntdata"/><Relationship Id="rId50" Type="http://schemas.openxmlformats.org/officeDocument/2006/relationships/font" Target="fonts/font20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1.fntdata"/><Relationship Id="rId54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3" Type="http://schemas.openxmlformats.org/officeDocument/2006/relationships/font" Target="fonts/font23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49" Type="http://schemas.openxmlformats.org/officeDocument/2006/relationships/font" Target="fonts/font19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52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font" Target="fonts/font18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21.fntdata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1.xml"/><Relationship Id="rId4" Type="http://schemas.openxmlformats.org/officeDocument/2006/relationships/slide" Target="slide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5" Type="http://schemas.openxmlformats.org/officeDocument/2006/relationships/slide" Target="slide10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第七单元综合训练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00914" y="841079"/>
            <a:ext cx="1156221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二、补全四字词语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并选词填空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极目远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③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发光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乱</a:t>
            </a:r>
            <a:endParaRPr lang="en-US" altLang="zh-CN" sz="34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辽阔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无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⑥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膘肥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⑦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悠然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⑧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令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叹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在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的原野上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的花牛在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地吃着草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这情景着实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03983" y="1797750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眺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21574" y="1802795"/>
            <a:ext cx="17748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自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主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90822" y="2615896"/>
            <a:ext cx="17491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熠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熠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76405" y="2615895"/>
            <a:ext cx="17491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忙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脚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55855" y="3326374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垠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521574" y="3356808"/>
            <a:ext cx="17491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体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壮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981196" y="4167970"/>
            <a:ext cx="16514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自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得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76405" y="4173014"/>
            <a:ext cx="17748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人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惊</a:t>
            </a: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921130" y="478352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⑤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64975" y="478352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⑥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70771" y="478352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⑦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08022" y="555160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⑧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3557" y="792951"/>
            <a:ext cx="10918357" cy="370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三、读下面的句子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簇拥在一起的小艇一会儿就散开了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消失在弯曲的河道中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远处传来一片哗笑和告别的声音。水面上渐渐沉寂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只见月亮的影子在水中摇晃。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句子运用了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写法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3651749" y="360248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动静结合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3557" y="792951"/>
            <a:ext cx="10918357" cy="370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三、读下面的句子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簇拥在一起的小艇一会儿就散开了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消失在弯曲的河道中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远处传来一片哗笑和告别的声音。水面上渐渐沉寂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只见月亮的影子在水中摇晃。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仿照句子的写法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请你写一写放学后的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校园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3022" y="4060304"/>
            <a:ext cx="1094557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放学了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同学们排着整齐的队伍陆续离开了校园。林荫小道上安静极了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路上的落叶偶尔被风卷起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如一只受惊的蝴蝶在空中胡乱地飞舞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随后又慢悠悠地落回地面。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7339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3557" y="792951"/>
            <a:ext cx="1091835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体会例句在表达上的特点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并依照例句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将下面的句子补充完整。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在金色的夕阳下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金色的田野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金色的沙漠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连尼罗河的河水也泛着金光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而那古老的金字塔啊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简直像是用纯金铸成的。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一下车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只觉得绿意扑眼而来。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是绿色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是绿色的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是绿色的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似乎连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都是绿色的。层层叠叠的树木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都变成了绿色的。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805523" y="390327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田野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473345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湖水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17155" y="47144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道路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77913" y="47144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24350" y="550347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群山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4983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0205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四、补全下面的诗句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再把诗句改写成一段话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要写出景物的动态美和静态美。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901700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白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满川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子规声里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27486" y="241136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绿遍山原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92052" y="241136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雨如烟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0022" y="3320712"/>
            <a:ext cx="1074189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乡村的四月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山陵和原野一片绿色。稻田里的水色映着天空的光辉。天空中下着蒙蒙细雨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如烟如雾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不时传来几声杜鹃的鸣叫声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大地一片欣欣向荣。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五、判断下列讲解时的做法的正误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正确的打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错误的打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✕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讲解的时候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语气要亲切自然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吐字要清晰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并保持语速适中、音量适宜。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NEU-BZ"/>
                <a:cs typeface="Times New Roman"/>
              </a:rPr>
              <a:t> 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可以根据听众的反应调整讲解的内容。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NEU-BZ"/>
                <a:cs typeface="Times New Roman"/>
              </a:rPr>
              <a:t> 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为了保证讲解的效果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讲解员应该把相关资料一字不漏地讲出来。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宋体"/>
                <a:cs typeface="Times New Roman"/>
              </a:rPr>
              <a:t> 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列提纲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按照一定的顺序讲述。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NEU-BZ"/>
                <a:cs typeface="Times New Roman"/>
              </a:rPr>
              <a:t> 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讲解的时候可以用动作、表情辅助讲解。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NEU-BZ"/>
                <a:cs typeface="Times New Roman"/>
              </a:rPr>
              <a:t> 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816576" y="270705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396597" y="331313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2662675" y="4607638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816449" y="521115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837437" y="578518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9113"/>
            <a:ext cx="11225330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六、阅读课文选段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35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荷兰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是水之国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花之国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也是牧场之国。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35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一条条运河之间的绿色低地上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黑白花牛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白头黑牛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白腰蓝嘴黑牛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在低头吃草。有的牛背上盖着防潮的毛毡。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牛群吃草时非常专注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有时站立不动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仿佛正在思考着什么。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牛犊还未长大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却有了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。老牛好似牛群的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家长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。极目远眺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四周全是碧绿的丝绒般的草原和黑白两色的花牛。这就是真正的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荷兰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9113"/>
            <a:ext cx="11285488" cy="41299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20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这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就是真正的荷兰。碧绿色的低地镶嵌在一条条运河之间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成群的骏马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匹匹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除了深深的野草遮掩着的运河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没有什么能够阻挡它们飞驰到远方。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的原野似乎归它们所有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它们是这个自由王国的主人和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公爵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770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9113"/>
            <a:ext cx="11006455" cy="1433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选择恰当的词语填入文段中的括号内。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膘肥体壮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辽阔无垠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端庄的仪态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无比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威严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35108" y="2246858"/>
            <a:ext cx="10347157" cy="448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>
              <a:lnSpc>
                <a:spcPct val="140000"/>
              </a:lnSpc>
            </a:pP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牛犊还未长大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却有了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。老牛好似牛群的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家长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,(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400" smtClean="0">
              <a:solidFill>
                <a:srgbClr val="000000"/>
              </a:solidFill>
              <a:latin typeface="Calibri"/>
              <a:ea typeface="方正楷体_GBK"/>
              <a:cs typeface="Times New Roman"/>
            </a:endParaRPr>
          </a:p>
          <a:p>
            <a:pPr lvl="0" indent="722313">
              <a:lnSpc>
                <a:spcPct val="140000"/>
              </a:lnSpc>
            </a:pPr>
            <a:r>
              <a:rPr lang="zh-CN" altLang="zh-CN" sz="34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碧绿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色的低地镶嵌在一条条运河之间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成群的骏马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匹匹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400">
              <a:solidFill>
                <a:srgbClr val="000000"/>
              </a:solidFill>
              <a:latin typeface="Calibri"/>
              <a:ea typeface="方正楷体_GBK"/>
              <a:cs typeface="Times New Roman"/>
            </a:endParaRPr>
          </a:p>
          <a:p>
            <a:pPr lvl="0" indent="722313">
              <a:lnSpc>
                <a:spcPct val="140000"/>
              </a:lnSpc>
            </a:pP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的原野似乎归它们所有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它们是这个自由王国的主人和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公爵</a:t>
            </a:r>
            <a:r>
              <a:rPr lang="zh-CN" altLang="zh-CN" sz="34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。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76151" y="241136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端庄的仪态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02900" y="311423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无比威严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87643" y="458907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膘肥体壮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87643" y="534706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辽阔无垠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484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9113"/>
            <a:ext cx="11345646" cy="2917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第一自然段在全文中的作用是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承上启下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总结全文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总领全文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文段两次写到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这就是真正的荷兰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在作者眼中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真正的荷兰是怎样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17382" y="86109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6261" y="3840314"/>
            <a:ext cx="10685654" cy="1438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5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在作者眼中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真正的荷兰是色彩明丽、景色怡人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和谐自由的。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8993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636" y="846427"/>
            <a:ext cx="1089627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一、按要求做题。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下列各组词语中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都有一个加点字的读音是错误的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画出来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并改正在括号里。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船艄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shāo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远眺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tiào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牲畜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chù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indent="541338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公爵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jué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哗笑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huā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淤泥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毛毡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zhān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翘起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qiào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indent="444500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piāo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不愧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kuì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en-US" sz="340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5332202" y="4703439"/>
            <a:ext cx="763798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0008049" y="4092931"/>
            <a:ext cx="9108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huá</a:t>
            </a:r>
            <a:endParaRPr lang="zh-CN" altLang="en-US">
              <a:solidFill>
                <a:srgbClr val="E72582"/>
              </a:solidFill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231472" y="6287597"/>
            <a:ext cx="763798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0008086" y="5701745"/>
            <a:ext cx="100700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biāo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577131" y="364669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707554" y="364669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384373" y="364381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577130" y="443582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304290" y="441176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189800" y="518272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710865" y="519989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033138" y="516379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529003" y="595067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713968" y="600952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93424"/>
            <a:ext cx="1123736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七、阅读短文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小标宋_GBK"/>
                <a:cs typeface="Times New Roman"/>
              </a:rPr>
              <a:t>乡村的傍晚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六月里的一天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我回到了阔别已久的山村故乡。上午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一场大雨把乡村的山川原野冲洗得一尘不染。傍晚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我独自沿着田间小路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来到小时候常跟堂姐一起去放牛的小山岗。我深深地呼吸着田野里清新的空气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尽情地欣赏着乡村恬静美丽的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晚景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!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93424"/>
            <a:ext cx="11237361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眺望远处。啊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视线尽头多像一幅画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柔和的夕阳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绚丽的晚霞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横卧在不远处的群山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依山而建的村落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一家家房顶上升起的袅袅炊烟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奶奶在世时说过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一层山水一层人。我望着群山遐想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大山背后又是一层怎样的山水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怎样的人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这里看不到城市的车水马龙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听不到城市的喧闹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却充满神秘。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近处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是一片金黄的稻田。一阵风吹来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稻子一起一伏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使我仿佛置身于一片金黄的海洋之中。稻田的边缘是一排排的丝瓜架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瓜蔓儿上开满了一朵朵金黄色的花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辛勤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小蜜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941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93424"/>
            <a:ext cx="11237361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蜂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正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嗡嗡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地一边唱歌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一边采蜜。丝瓜棚旁边那块碧绿的西瓜地上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虽然没有蜜蜂的歌唱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却有着丰收的喜悦。瞧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一个个大西瓜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像一个个胖娃娃似的躺在瓜蔓母亲的臂弯里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夕阳的余晖轻轻地爱抚它们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哄它们入睡。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在我身边的山坡上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则是另一番景象。三五只水牛在草地上悠闲地啃着草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不时还抬起头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面对充满诗情画意的乡村晚景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哞哞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地长叫几声来抒发自己快乐的情怀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那低沉的余音在宽广的田野回荡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使人听了兴奋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不已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496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93424"/>
            <a:ext cx="11237361" cy="3148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乡村的傍晚多么美啊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我如果有架照相机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一定要把那起伏的山峰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金黄的稻田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西瓜地里丰收的景象和那引吭高歌的大水牛一一拍摄下来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让它们永远留存在我的影集里。我多么喜欢乡村这迷人的傍晚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我多么喜欢乡村这恬静的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生活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!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1188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93424"/>
            <a:ext cx="1123736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根据意思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写出文中的词语。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一点灰尘也不沾染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形容环境非常清洁。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车像流水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马像游龙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形容车马或车辆很多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来往不绝。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05801" y="189369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一尘不染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1054" y="342900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车水马龙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9005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93424"/>
            <a:ext cx="1123736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文章第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自然段在描写近处的景物时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既有静态描写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又有动态描写。其中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一起一伏的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和唱歌、采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蜜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都是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94082" y="16293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稻子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24816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蜜蜂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08081" y="247462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动态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7537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93424"/>
            <a:ext cx="1123736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自然段用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等动词描绘了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幅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的图景。请你想象一下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除此之外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山坡上还有什么景物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写出它们的静态之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美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60605" y="91050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88004" y="91554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33195" y="90855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1088" y="1718573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水牛引吭高歌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4763" y="3340248"/>
            <a:ext cx="1053875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还有洁白的羊群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一只只羊儿有的静静地立在那儿眺望远方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有的悠闲地趴在草地上休息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它们就像绣在碧绿草地上的白色大花。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2279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93424"/>
            <a:ext cx="1123736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作者按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的顺序来描绘乡村傍晚的景色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抒发了作者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的思想感情。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00464" y="89342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由远及近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94849" y="1724420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喜爱乡村晚景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9255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八、习作。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题目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我心中最美的</a:t>
            </a: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要求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在横线上填上你认为最美的景点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写一篇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400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字左右的习作。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内容具体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感情真实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语句通顺。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另纸写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636" y="846427"/>
            <a:ext cx="1119937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下列各组词语中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都有一个错别字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请选出有错别字的选项。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A.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翻译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毛毡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保姆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雇主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E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操重自如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精湛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滥用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眸眸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叫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脚垫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E.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辽阔无垠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11858" y="176206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E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87813" y="26776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1158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636" y="846427"/>
            <a:ext cx="1089627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下列不是描写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田园风光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的诗句是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绿树村边合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青山郭外斜。　　　　　　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绿遍山原白满川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子规声里雨如烟。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我劝天公重抖擞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不拘一格降人材。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雨里鸡鸣一两家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竹溪村路板桥斜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843814" y="97960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7148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636" y="846427"/>
            <a:ext cx="1089627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下面句子没用修辞手法的是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静寂笼罩着这座水上城市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古老的威尼斯又沉沉地入睡了。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这就是真正的荷兰。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天上地下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黄澄澄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金灿灿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一片耀眼的色调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一幅多么开阔而又雄浑的画卷啊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牛犊还未长大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却有了端庄的仪态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604553" y="105179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997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636" y="846427"/>
            <a:ext cx="1089627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下列关于动态描写和静态描写的说法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不正确的一项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          )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《威尼斯的小艇》中对小艇在水面上灵活穿梭的动态描写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表现了古老水城的活力。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《牧场之国》描写了荷兰牧场上动物们的悠闲和安详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突显了荷兰牧场的宁静之美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932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636" y="846427"/>
            <a:ext cx="1089627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下列关于动态描写和静态描写的说法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不正确的一项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 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《乡村四月》中第一句是动态描写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第二句是静态描写。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恰当地运用静态描写和动态描写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能够呈现景物独特的魅力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158843" y="179774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8488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636" y="846427"/>
            <a:ext cx="1089627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6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下列说法中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有误的一项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          )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牛群吃草时非常专注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有时站立不动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仿佛正在思考着什么。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读了这句话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能感受到荷兰牧场上牛羊活动的热闹场景。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《威尼斯的小艇》介绍了小艇的外形特点、船夫高超的驾驶技术以及小艇与人们生活的密切关系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为我们展示了威尼斯这座水上名城特有的风光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233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636" y="846427"/>
            <a:ext cx="1089627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6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下列说法中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有误的一项是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《不可思议的金字塔》是非连续性文本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采用图文结合的表达方式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介绍了金字塔的概况。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《金字塔夕照》一文意境优美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为我们勾勒了一幅夕阳下开阔而雄浑的金色画卷。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345427" y="101569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669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1897</Words>
  <Application>Microsoft Office PowerPoint</Application>
  <PresentationFormat>自定义</PresentationFormat>
  <Paragraphs>211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51" baseType="lpstr">
      <vt:lpstr>Arial</vt:lpstr>
      <vt:lpstr>宋体</vt:lpstr>
      <vt:lpstr>微软雅黑</vt:lpstr>
      <vt:lpstr>NEU-BZ</vt:lpstr>
      <vt:lpstr>NEU-HZ</vt:lpstr>
      <vt:lpstr>方正小标宋_GBK</vt:lpstr>
      <vt:lpstr>汉仪雅酷黑 95W</vt:lpstr>
      <vt:lpstr>Calibri</vt:lpstr>
      <vt:lpstr>方正大标宋简体</vt:lpstr>
      <vt:lpstr>方正隶变_GBK</vt:lpstr>
      <vt:lpstr>方正黑体_GBK</vt:lpstr>
      <vt:lpstr>方正大标宋_GBK</vt:lpstr>
      <vt:lpstr>方正楷体_GBK</vt:lpstr>
      <vt:lpstr>Wingdings</vt:lpstr>
      <vt:lpstr>华文宋体</vt:lpstr>
      <vt:lpstr>Times New Roman</vt:lpstr>
      <vt:lpstr>NEU-XT</vt:lpstr>
      <vt:lpstr>方正仿宋_GBK</vt:lpstr>
      <vt:lpstr>MS Gothic</vt:lpstr>
      <vt:lpstr>楷体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249</cp:revision>
  <dcterms:created xsi:type="dcterms:W3CDTF">2019-06-19T02:08:00Z</dcterms:created>
  <dcterms:modified xsi:type="dcterms:W3CDTF">2026-03-18T06:38:35Z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