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10" r:id="rId7"/>
    <p:sldId id="427" r:id="rId8"/>
  </p:sldIdLst>
  <p:sldSz cx="12192000" cy="6858000"/>
  <p:notesSz cx="6858000" cy="9144000"/>
  <p:embeddedFontLst>
    <p:embeddedFont>
      <p:font typeface="方正书宋_GBK" pitchFamily="65" charset="-122"/>
      <p:regular r:id="rId9"/>
    </p:embeddedFont>
    <p:embeddedFont>
      <p:font typeface="方正仿宋_GBK" pitchFamily="65" charset="-122"/>
      <p:regular r:id="rId10"/>
    </p:embeddedFont>
    <p:embeddedFont>
      <p:font typeface="微软雅黑" pitchFamily="34" charset="-122"/>
      <p:regular r:id="rId11"/>
      <p:bold r:id="rId12"/>
    </p:embeddedFont>
    <p:embeddedFont>
      <p:font typeface="方正楷体_GBK" pitchFamily="65" charset="-122"/>
      <p:regular r:id="rId13"/>
    </p:embeddedFont>
    <p:embeddedFont>
      <p:font typeface="华文宋体" pitchFamily="2" charset="-122"/>
      <p:regular r:id="rId14"/>
    </p:embeddedFont>
    <p:embeddedFont>
      <p:font typeface="NEU-XT" pitchFamily="18" charset="-122"/>
      <p:regular r:id="rId15"/>
    </p:embeddedFont>
    <p:embeddedFont>
      <p:font typeface="NEU-HZ" pitchFamily="2" charset="-122"/>
      <p:regular r:id="rId16"/>
      <p:italic r:id="rId17"/>
    </p:embeddedFon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方正黑体_GBK" pitchFamily="65" charset="-122"/>
      <p:regular r:id="rId22"/>
    </p:embeddedFont>
    <p:embeddedFont>
      <p:font typeface="NEU-BZ" pitchFamily="2" charset="-122"/>
      <p:regular r:id="rId23"/>
      <p:bold r:id="rId24"/>
      <p:italic r:id="rId25"/>
      <p:boldItalic r:id="rId26"/>
    </p:embeddedFont>
    <p:embeddedFont>
      <p:font typeface="方正小标宋_GBK" pitchFamily="65" charset="-122"/>
      <p:regular r:id="rId27"/>
    </p:embeddedFont>
    <p:embeddedFont>
      <p:font typeface="方正大标宋_GBK" pitchFamily="65" charset="-122"/>
      <p:regular r:id="rId28"/>
    </p:embeddedFont>
    <p:embeddedFont>
      <p:font typeface="方正大标宋简体" charset="-122"/>
      <p:regular r:id="rId29"/>
    </p:embeddedFont>
    <p:embeddedFont>
      <p:font typeface="方正隶变_GBK" pitchFamily="65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古诗三首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59" y="844597"/>
            <a:ext cx="11297520" cy="3432457"/>
            <a:chOff x="505459" y="844597"/>
            <a:chExt cx="11297520" cy="3432457"/>
          </a:xfrm>
        </p:grpSpPr>
        <p:sp>
          <p:nvSpPr>
            <p:cNvPr id="3" name="矩形 2"/>
            <p:cNvSpPr/>
            <p:nvPr/>
          </p:nvSpPr>
          <p:spPr>
            <a:xfrm>
              <a:off x="505459" y="844597"/>
              <a:ext cx="11297520" cy="32316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一、给下列加点字选择正确的读音</a:t>
              </a:r>
              <a:r>
                <a:rPr lang="en-US" altLang="zh-CN" sz="3400">
                  <a:latin typeface="方正黑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打</a:t>
              </a:r>
              <a:r>
                <a:rPr lang="en-US" altLang="zh-CN" sz="3400">
                  <a:latin typeface="NEU-BZ"/>
                  <a:ea typeface="方正黑体_GBK"/>
                  <a:cs typeface="Times New Roman"/>
                </a:rPr>
                <a:t>“</a:t>
              </a:r>
              <a:r>
                <a:rPr lang="en-US" altLang="zh-CN" sz="3400">
                  <a:latin typeface="Calibri"/>
                  <a:ea typeface="NEU-BZ"/>
                  <a:cs typeface="Times New Roman"/>
                </a:rPr>
                <a:t>􀳫</a:t>
              </a:r>
              <a:r>
                <a:rPr lang="en-US" altLang="zh-CN" sz="3400">
                  <a:latin typeface="NEU-BZ"/>
                  <a:ea typeface="方正黑体_GBK"/>
                  <a:cs typeface="Times New Roman"/>
                </a:rPr>
                <a:t>”</a:t>
              </a: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。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宋体"/>
                  <a:cs typeface="Times New Roman"/>
                </a:rPr>
                <a:t>襄阳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ránɡ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 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xiānɡ 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			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蓟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北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jǐ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 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jì 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  </a:t>
              </a:r>
              <a:endParaRPr lang="en-US" altLang="zh-CN" sz="3400" smtClean="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满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衣裳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chánɡ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 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shɑnɡ 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			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篱笆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lí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  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léi 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	</a:t>
              </a:r>
              <a:endParaRPr lang="en-US" altLang="zh-CN" sz="3400" smtClean="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遗忘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ní    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yí 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	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				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从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军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行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xínɡ    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hánɡ 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endParaRPr lang="zh-CN" altLang="zh-CN" sz="3400">
                <a:effectLst/>
                <a:latin typeface="Calibri"/>
                <a:ea typeface="宋体"/>
                <a:cs typeface="Times New Roman"/>
              </a:endParaRPr>
            </a:p>
          </p:txBody>
        </p:sp>
        <p:sp>
          <p:nvSpPr>
            <p:cNvPr id="8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505459" y="2082386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9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6909856" y="2082386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0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1396239" y="2893548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1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6909856" y="2827437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2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605630" y="3661501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7772440" y="3661500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sp>
        <p:nvSpPr>
          <p:cNvPr id="1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503755" y="189893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419964" y="189893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833364" y="267807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858804" y="265148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481069" y="341691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866015" y="345496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0692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二、写出同音字。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[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yuè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]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三山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五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耳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跳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读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[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mó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]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托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范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研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面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3499658" y="188197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53089" y="186295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03216" y="179632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27479" y="183746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45415" y="267586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53088" y="267586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903215" y="251071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948585" y="267586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膜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59" y="862236"/>
            <a:ext cx="11006455" cy="4982976"/>
            <a:chOff x="505459" y="862236"/>
            <a:chExt cx="11006455" cy="4982976"/>
          </a:xfrm>
        </p:grpSpPr>
        <p:sp>
          <p:nvSpPr>
            <p:cNvPr id="3" name="矩形 2"/>
            <p:cNvSpPr/>
            <p:nvPr/>
          </p:nvSpPr>
          <p:spPr>
            <a:xfrm>
              <a:off x="505459" y="862236"/>
              <a:ext cx="11006455" cy="48013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三、解释下列加点词语的意思。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>
                  <a:latin typeface="NEU-HZ"/>
                  <a:ea typeface="宋体"/>
                  <a:cs typeface="Times New Roman"/>
                </a:rPr>
                <a:t>1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.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却看妻子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愁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何在</a:t>
              </a:r>
              <a:endParaRPr lang="en-US" altLang="zh-CN" sz="3400" smtClean="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150000"/>
                </a:lnSpc>
              </a:pP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却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看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:</a:t>
              </a:r>
              <a:r>
                <a:rPr lang="zh-CN" altLang="zh-CN" sz="3400" u="sng">
                  <a:latin typeface="Calibri"/>
                  <a:ea typeface="宋体"/>
                  <a:cs typeface="Times New Roman"/>
                </a:rPr>
                <a:t>　</a:t>
              </a:r>
              <a:r>
                <a:rPr lang="en-US" altLang="zh-CN" sz="3400" u="sng" smtClean="0">
                  <a:latin typeface="Calibri"/>
                  <a:ea typeface="宋体"/>
                  <a:cs typeface="Times New Roman"/>
                </a:rPr>
                <a:t>                </a:t>
              </a:r>
              <a:r>
                <a:rPr lang="zh-CN" altLang="zh-CN" sz="3400" u="sng">
                  <a:latin typeface="Calibri"/>
                  <a:ea typeface="宋体"/>
                  <a:cs typeface="Times New Roman"/>
                </a:rPr>
                <a:t>　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	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妻子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:</a:t>
              </a:r>
              <a:r>
                <a:rPr lang="zh-CN" altLang="zh-CN" sz="3400" u="sng">
                  <a:latin typeface="Calibri"/>
                  <a:ea typeface="宋体"/>
                  <a:cs typeface="Times New Roman"/>
                </a:rPr>
                <a:t>　</a:t>
              </a:r>
              <a:r>
                <a:rPr lang="en-US" altLang="zh-CN" sz="3400" u="sng" smtClean="0">
                  <a:latin typeface="Calibri"/>
                  <a:ea typeface="宋体"/>
                  <a:cs typeface="Times New Roman"/>
                </a:rPr>
                <a:t>                         </a:t>
              </a:r>
              <a:r>
                <a:rPr lang="en-US" altLang="zh-CN" sz="3400" u="sng">
                  <a:latin typeface="Calibri"/>
                  <a:ea typeface="宋体"/>
                  <a:cs typeface="Times New Roman"/>
                </a:rPr>
                <a:t>	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 smtClean="0">
                  <a:latin typeface="NEU-HZ"/>
                  <a:ea typeface="宋体"/>
                  <a:cs typeface="Times New Roman"/>
                </a:rPr>
                <a:t>2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.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三万里河东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入 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		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海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三万里河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:</a:t>
              </a:r>
              <a:r>
                <a:rPr lang="zh-CN" altLang="zh-CN" sz="3400" u="sng">
                  <a:latin typeface="Calibri"/>
                  <a:ea typeface="宋体"/>
                  <a:cs typeface="Times New Roman"/>
                </a:rPr>
                <a:t>　</a:t>
              </a:r>
              <a:r>
                <a:rPr lang="en-US" altLang="zh-CN" sz="3400" u="sng" smtClean="0">
                  <a:latin typeface="Calibri"/>
                  <a:ea typeface="宋体"/>
                  <a:cs typeface="Times New Roman"/>
                </a:rPr>
                <a:t>         </a:t>
              </a:r>
              <a:r>
                <a:rPr lang="en-US" altLang="zh-CN" sz="3400" u="sng">
                  <a:latin typeface="NEU-BZ"/>
                  <a:ea typeface="宋体"/>
                  <a:cs typeface="Times New Roman"/>
                </a:rPr>
                <a:t> </a:t>
              </a:r>
              <a:r>
                <a:rPr lang="en-US" altLang="zh-CN" sz="3400" u="sng">
                  <a:latin typeface="Calibri"/>
                  <a:ea typeface="宋体"/>
                  <a:cs typeface="Times New Roman"/>
                </a:rPr>
                <a:t>	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>
                  <a:latin typeface="NEU-HZ"/>
                  <a:ea typeface="宋体"/>
                  <a:cs typeface="Times New Roman"/>
                </a:rPr>
                <a:t>3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.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青春作伴好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还乡 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		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青春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:</a:t>
              </a:r>
              <a:r>
                <a:rPr lang="zh-CN" altLang="zh-CN" sz="3400" u="sng">
                  <a:latin typeface="Calibri"/>
                  <a:ea typeface="宋体"/>
                  <a:cs typeface="Times New Roman"/>
                </a:rPr>
                <a:t>　</a:t>
              </a:r>
              <a:r>
                <a:rPr lang="en-US" altLang="zh-CN" sz="3400" u="sng" smtClean="0">
                  <a:latin typeface="Calibri"/>
                  <a:ea typeface="宋体"/>
                  <a:cs typeface="Times New Roman"/>
                </a:rPr>
                <a:t>                        </a:t>
              </a:r>
              <a:r>
                <a:rPr lang="en-US" altLang="zh-CN" sz="3400" u="sng">
                  <a:latin typeface="NEU-BZ"/>
                  <a:ea typeface="宋体"/>
                  <a:cs typeface="Times New Roman"/>
                </a:rPr>
                <a:t> </a:t>
              </a:r>
              <a:r>
                <a:rPr lang="en-US" altLang="zh-CN" sz="3400" u="sng">
                  <a:latin typeface="Calibri"/>
                  <a:ea typeface="宋体"/>
                  <a:cs typeface="Times New Roman"/>
                </a:rPr>
                <a:t>	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sz="3400">
                  <a:latin typeface="NEU-HZ"/>
                  <a:ea typeface="宋体"/>
                  <a:cs typeface="Times New Roman"/>
                </a:rPr>
                <a:t>4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.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五千仞岳上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摩天 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		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五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千仞岳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:</a:t>
              </a:r>
              <a:r>
                <a:rPr lang="zh-CN" altLang="zh-CN" sz="3400" u="sng">
                  <a:latin typeface="Calibri"/>
                  <a:ea typeface="宋体"/>
                  <a:cs typeface="Times New Roman"/>
                </a:rPr>
                <a:t>　</a:t>
              </a:r>
              <a:r>
                <a:rPr lang="en-US" altLang="zh-CN" sz="3400" u="sng" smtClean="0">
                  <a:latin typeface="Calibri"/>
                  <a:ea typeface="宋体"/>
                  <a:cs typeface="Times New Roman"/>
                </a:rPr>
                <a:t>               </a:t>
              </a:r>
              <a:r>
                <a:rPr lang="en-US" altLang="zh-CN" sz="3400" u="sng">
                  <a:latin typeface="NEU-BZ"/>
                  <a:ea typeface="宋体"/>
                  <a:cs typeface="Times New Roman"/>
                </a:rPr>
                <a:t> </a:t>
              </a:r>
              <a:r>
                <a:rPr lang="en-US" altLang="zh-CN" sz="3400" u="sng">
                  <a:latin typeface="Calibri"/>
                  <a:ea typeface="宋体"/>
                  <a:cs typeface="Times New Roman"/>
                </a:rPr>
                <a:t>	</a:t>
              </a:r>
              <a:endParaRPr lang="zh-CN" altLang="zh-CN" sz="3400">
                <a:effectLst/>
                <a:latin typeface="Calibri"/>
                <a:ea typeface="宋体"/>
                <a:cs typeface="Times New Roman"/>
              </a:endParaRPr>
            </a:p>
          </p:txBody>
        </p:sp>
        <p:sp>
          <p:nvSpPr>
            <p:cNvPr id="8" name="文本框 22">
              <a:extLst>
                <a:ext uri="{FF2B5EF4-FFF2-40B4-BE49-F238E27FC236}">
                  <a16:creationId xmlns="" xmlns:a16="http://schemas.microsoft.com/office/drawing/2014/main" id="{B6D7B695-EFC8-44E0-BD6D-60765652EDCB}"/>
                </a:ext>
              </a:extLst>
            </p:cNvPr>
            <p:cNvSpPr txBox="1"/>
            <p:nvPr/>
          </p:nvSpPr>
          <p:spPr>
            <a:xfrm>
              <a:off x="748313" y="2121499"/>
              <a:ext cx="2477900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400" b="1">
                  <a:latin typeface="华文宋体" panose="02010600040101010101" pitchFamily="2" charset="-122"/>
                  <a:ea typeface="华文宋体" panose="02010600040101010101" pitchFamily="2" charset="-122"/>
                </a:rPr>
                <a:t>····   </a:t>
              </a:r>
              <a:endParaRPr lang="zh-CN" altLang="en-US" sz="340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9" name="文本框 22">
              <a:extLst>
                <a:ext uri="{FF2B5EF4-FFF2-40B4-BE49-F238E27FC236}">
                  <a16:creationId xmlns="" xmlns:a16="http://schemas.microsoft.com/office/drawing/2014/main" id="{B6D7B695-EFC8-44E0-BD6D-60765652EDCB}"/>
                </a:ext>
              </a:extLst>
            </p:cNvPr>
            <p:cNvSpPr txBox="1"/>
            <p:nvPr/>
          </p:nvSpPr>
          <p:spPr>
            <a:xfrm>
              <a:off x="796441" y="3645500"/>
              <a:ext cx="2477900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400" b="1">
                  <a:latin typeface="华文宋体" panose="02010600040101010101" pitchFamily="2" charset="-122"/>
                  <a:ea typeface="华文宋体" panose="02010600040101010101" pitchFamily="2" charset="-122"/>
                </a:rPr>
                <a:t>····   </a:t>
              </a:r>
              <a:endParaRPr lang="zh-CN" altLang="en-US" sz="340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0" name="文本框 22">
              <a:extLst>
                <a:ext uri="{FF2B5EF4-FFF2-40B4-BE49-F238E27FC236}">
                  <a16:creationId xmlns="" xmlns:a16="http://schemas.microsoft.com/office/drawing/2014/main" id="{B6D7B695-EFC8-44E0-BD6D-60765652EDCB}"/>
                </a:ext>
              </a:extLst>
            </p:cNvPr>
            <p:cNvSpPr txBox="1"/>
            <p:nvPr/>
          </p:nvSpPr>
          <p:spPr>
            <a:xfrm>
              <a:off x="748313" y="5229659"/>
              <a:ext cx="2477900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400" b="1">
                  <a:latin typeface="华文宋体" panose="02010600040101010101" pitchFamily="2" charset="-122"/>
                  <a:ea typeface="华文宋体" panose="02010600040101010101" pitchFamily="2" charset="-122"/>
                </a:rPr>
                <a:t>····   </a:t>
              </a:r>
              <a:endParaRPr lang="zh-CN" altLang="en-US" sz="340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1" name="文本框 28">
              <a:extLst>
                <a:ext uri="{FF2B5EF4-FFF2-40B4-BE49-F238E27FC236}">
                  <a16:creationId xmlns="" xmlns:a16="http://schemas.microsoft.com/office/drawing/2014/main" id="{9857DACD-882E-4B57-AB66-B1456C05BDC5}"/>
                </a:ext>
              </a:extLst>
            </p:cNvPr>
            <p:cNvSpPr txBox="1"/>
            <p:nvPr/>
          </p:nvSpPr>
          <p:spPr>
            <a:xfrm>
              <a:off x="796441" y="4362408"/>
              <a:ext cx="1057417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>
                  <a:latin typeface="华文宋体" panose="02010600040101010101" pitchFamily="2" charset="-122"/>
                  <a:ea typeface="华文宋体" panose="02010600040101010101" pitchFamily="2" charset="-122"/>
                </a:rPr>
                <a:t>··   </a:t>
              </a:r>
              <a:endParaRPr lang="zh-CN" altLang="en-US" sz="340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1819871" y="247462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回头看。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60511" y="2427332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妻子和孩子。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767989" y="3145288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黄河。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88243" y="393930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指春天。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401378" y="4723357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华山。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00934"/>
            <a:ext cx="11006455" cy="1578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四、小明非常喜欢古诗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他将本课的古诗做成了积累卡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但有些不完整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请你补充。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7937" y="2386994"/>
            <a:ext cx="4832684" cy="401648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《从军行》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作者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唐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王昌龄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主题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景象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抒情方式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写景中抒情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67137" y="2399030"/>
            <a:ext cx="6096000" cy="401648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《秋夜将晓出篱门迎凉有感》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作者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宋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主题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忧国忧民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景象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雄奇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抒情方式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63581" y="396713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报国豪情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63581" y="4757519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悲壮、开阔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937871" y="324154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陆游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138088" y="5539571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写景中抒情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00934"/>
            <a:ext cx="11006455" cy="1578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四、小明非常喜欢古诗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他将本课的古诗做成了积累卡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但有些不完整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请你补充。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08647" y="2570292"/>
            <a:ext cx="9615237" cy="323165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 lIns="144000" rIns="144000">
            <a:spAutoFit/>
          </a:bodyPr>
          <a:lstStyle/>
          <a:p>
            <a:pPr algn="ctr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《闻官军收河南河北》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作者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唐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主题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感情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悲喜交加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抒情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方式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01176" y="377791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杜甫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88166" y="381905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爱国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16516" y="482970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直抒胸臆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405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234</Words>
  <Application>Microsoft Office PowerPoint</Application>
  <PresentationFormat>自定义</PresentationFormat>
  <Paragraphs>83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8" baseType="lpstr">
      <vt:lpstr>Arial</vt:lpstr>
      <vt:lpstr>宋体</vt:lpstr>
      <vt:lpstr>方正书宋_GBK</vt:lpstr>
      <vt:lpstr>方正仿宋_GBK</vt:lpstr>
      <vt:lpstr>微软雅黑</vt:lpstr>
      <vt:lpstr>方正楷体_GBK</vt:lpstr>
      <vt:lpstr>华文宋体</vt:lpstr>
      <vt:lpstr>NEU-XT</vt:lpstr>
      <vt:lpstr>NEU-HZ</vt:lpstr>
      <vt:lpstr>Calibri</vt:lpstr>
      <vt:lpstr>楷体</vt:lpstr>
      <vt:lpstr>方正黑体_GBK</vt:lpstr>
      <vt:lpstr>NEU-BZ</vt:lpstr>
      <vt:lpstr>方正小标宋_GBK</vt:lpstr>
      <vt:lpstr>Wingdings</vt:lpstr>
      <vt:lpstr>方正大标宋_GBK</vt:lpstr>
      <vt:lpstr>方正大标宋简体</vt:lpstr>
      <vt:lpstr>方正隶变_GBK</vt:lpstr>
      <vt:lpstr>Times New Roman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240</cp:revision>
  <dcterms:created xsi:type="dcterms:W3CDTF">2019-06-19T02:08:00Z</dcterms:created>
  <dcterms:modified xsi:type="dcterms:W3CDTF">2026-03-13T09:03:43Z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