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8" r:id="rId4"/>
    <p:sldId id="527" r:id="rId5"/>
    <p:sldId id="520" r:id="rId6"/>
    <p:sldId id="529" r:id="rId7"/>
    <p:sldId id="523" r:id="rId8"/>
    <p:sldId id="530" r:id="rId9"/>
    <p:sldId id="531" r:id="rId10"/>
    <p:sldId id="524" r:id="rId11"/>
    <p:sldId id="532" r:id="rId12"/>
    <p:sldId id="533" r:id="rId13"/>
    <p:sldId id="525" r:id="rId14"/>
    <p:sldId id="498" r:id="rId15"/>
    <p:sldId id="526" r:id="rId16"/>
    <p:sldId id="534" r:id="rId17"/>
    <p:sldId id="522" r:id="rId18"/>
    <p:sldId id="427" r:id="rId19"/>
  </p:sldIdLst>
  <p:sldSz cx="12192000" cy="6858000"/>
  <p:notesSz cx="6858000" cy="9144000"/>
  <p:embeddedFontLst>
    <p:embeddedFont>
      <p:font typeface="方正书宋_GBK" pitchFamily="65" charset="-122"/>
      <p:regular r:id="rId20"/>
    </p:embeddedFont>
    <p:embeddedFont>
      <p:font typeface="方正大标宋简体" charset="-122"/>
      <p:regular r:id="rId21"/>
    </p:embeddedFont>
    <p:embeddedFont>
      <p:font typeface="方正楷体_GBK" pitchFamily="65" charset="-122"/>
      <p:regular r:id="rId22"/>
    </p:embeddedFont>
    <p:embeddedFont>
      <p:font typeface="方正隶变_GBK" pitchFamily="65" charset="-122"/>
      <p:regular r:id="rId23"/>
    </p:embeddedFont>
    <p:embeddedFont>
      <p:font typeface="华文宋体" pitchFamily="2" charset="-122"/>
      <p:regular r:id="rId24"/>
    </p:embeddedFont>
    <p:embeddedFont>
      <p:font typeface="NEU-XT" pitchFamily="18" charset="-122"/>
      <p:regular r:id="rId25"/>
    </p:embeddedFont>
    <p:embeddedFont>
      <p:font typeface="微软雅黑" pitchFamily="34" charset="-122"/>
      <p:regular r:id="rId26"/>
      <p:bold r:id="rId27"/>
    </p:embeddedFont>
    <p:embeddedFont>
      <p:font typeface="NEU-BZ" pitchFamily="2" charset="-122"/>
      <p:regular r:id="rId28"/>
      <p:bold r:id="rId29"/>
      <p:italic r:id="rId30"/>
      <p:boldItalic r:id="rId31"/>
    </p:embeddedFont>
    <p:embeddedFont>
      <p:font typeface="方正小标宋_GBK" pitchFamily="65" charset="-122"/>
      <p:regular r:id="rId32"/>
    </p:embeddedFont>
    <p:embeddedFont>
      <p:font typeface="方正黑体_GBK" pitchFamily="65" charset="-122"/>
      <p:regular r:id="rId33"/>
    </p:embeddedFont>
    <p:embeddedFont>
      <p:font typeface="方正大标宋_GBK" pitchFamily="65" charset="-122"/>
      <p:regular r:id="rId34"/>
    </p:embeddedFont>
    <p:embeddedFont>
      <p:font typeface="方正仿宋_GBK" pitchFamily="65" charset="-122"/>
      <p:regular r:id="rId35"/>
    </p:embeddedFont>
    <p:embeddedFont>
      <p:font typeface="NEU-HZ" pitchFamily="2" charset="-122"/>
      <p:regular r:id="rId36"/>
      <p:italic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5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6.TIF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slide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１ 古诗三首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三、品读诗句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稚子金盆脱晓冰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彩丝穿取当银钲。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这两句诗巧妙运用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 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这两个动词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描写了儿童清晨脱冰、用线穿冰时的情景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我想此时孩子的动作可以用词语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来形容。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这两句诗恰当运用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 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 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三个表示颜色的词语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勾勒出一幅色彩鲜明的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画面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63763" y="24816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33195" y="23752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79953" y="399952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小心翼翼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44319" y="47815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12879" y="478158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61994" y="478157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银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三、品读诗句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稚子金盆脱晓冰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彩丝穿取当银钲。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请你说说这两句诗展现的画面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5799" y="2273140"/>
            <a:ext cx="1059982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清晨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满脸稚气的小孩将夜间冻结在盆中的冰块取出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用彩线穿过冰块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提在手中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就像一个银钲。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432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23736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三、品读诗句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完成练习。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牧童归去横牛背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短笛无腔信口吹。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横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字表明牧童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表现了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牧童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。同时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无腔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 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信口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也表现出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了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牧童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的情致。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读这两句诗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我们仿佛看见了这样的画面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32579" y="2411360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随意横坐在牛背上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3198461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调皮可爱、天真活泼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8170" y="4023592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无忧无虑、悠闲自在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4190" y="4523059"/>
            <a:ext cx="10764251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牧童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赶着牛回家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横坐在牛背上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手拿短笛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随意地吹奏着不成调的曲子。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27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2533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四、根据情景填写诗句。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22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古诗中有丰富多彩的童年生活。牧童骑牛晚归</a:t>
            </a:r>
            <a:r>
              <a:rPr lang="en-US" altLang="zh-CN" sz="3400" spc="-22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22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吹着短笛的场景</a:t>
            </a:r>
            <a:r>
              <a:rPr lang="en-US" altLang="zh-CN" sz="3400" spc="-22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22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让我想起雷震《村晚》中的诗句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《四时田园杂兴》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其三十一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那天真可爱的儿童也让我喜欢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我还积累了其他描写古代儿童生活的诗句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14392" y="245754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牧童归去横牛背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324154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短笛无腔信口吹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56113" y="397546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童孙未解供耕织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0639" y="472142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也傍桑阴学种瓜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21787" y="555160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儿童急走追黄蝶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92997" y="555160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飞入菜花无处寻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369709"/>
              </p:ext>
            </p:extLst>
          </p:nvPr>
        </p:nvGraphicFramePr>
        <p:xfrm>
          <a:off x="956865" y="2427557"/>
          <a:ext cx="10665640" cy="3922776"/>
        </p:xfrm>
        <a:graphic>
          <a:graphicData uri="http://schemas.openxmlformats.org/drawingml/2006/table">
            <a:tbl>
              <a:tblPr firstRow="1" firstCol="1" bandRow="1"/>
              <a:tblGrid>
                <a:gridCol w="5332820"/>
                <a:gridCol w="5332820"/>
              </a:tblGrid>
              <a:tr h="3780741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小标宋_GBK"/>
                          <a:cs typeface="Times New Roman"/>
                        </a:rPr>
                        <a:t>村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小标宋_GBK"/>
                          <a:cs typeface="Times New Roman"/>
                        </a:rPr>
                        <a:t>晚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方正仿宋_GBK"/>
                          <a:ea typeface="方正书宋_GBK"/>
                          <a:cs typeface="Times New Roman"/>
                        </a:rPr>
                        <a:t>[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方正仿宋_GBK"/>
                          <a:ea typeface="方正书宋_GBK"/>
                          <a:cs typeface="Times New Roman"/>
                        </a:rPr>
                        <a:t>]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雷</a:t>
                      </a:r>
                      <a:r>
                        <a:rPr lang="zh-CN" sz="28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震</a:t>
                      </a:r>
                      <a:endParaRPr lang="en-US" altLang="zh-CN" sz="2800" smtClean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marL="0" indent="901700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草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满池塘水满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陂</a:t>
                      </a:r>
                      <a:r>
                        <a:rPr lang="en-US" sz="3400" smtClean="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</a:p>
                    <a:p>
                      <a:pPr marL="0" indent="901700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山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衔落日浸寒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漪</a:t>
                      </a:r>
                      <a:r>
                        <a:rPr lang="zh-CN" sz="34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。</a:t>
                      </a:r>
                      <a:endParaRPr lang="en-US" altLang="zh-CN" sz="3400" smtClean="0">
                        <a:solidFill>
                          <a:srgbClr val="000000"/>
                        </a:solidFill>
                        <a:effectLst/>
                        <a:latin typeface="NEU-BZ"/>
                        <a:ea typeface="方正楷体_GBK"/>
                        <a:cs typeface="Times New Roman"/>
                      </a:endParaRPr>
                    </a:p>
                    <a:p>
                      <a:pPr marL="0" indent="901700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牧童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归去横牛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背</a:t>
                      </a:r>
                      <a:r>
                        <a:rPr lang="en-US" sz="3400" smtClean="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</a:p>
                    <a:p>
                      <a:pPr marL="0" indent="901700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短笛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无腔信口吹。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6096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小标宋_GBK"/>
                          <a:cs typeface="Times New Roman"/>
                        </a:rPr>
                        <a:t>牧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书宋_GBK"/>
                          <a:cs typeface="Times New Roman"/>
                        </a:rPr>
                        <a:t>　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小标宋_GBK"/>
                          <a:cs typeface="Times New Roman"/>
                        </a:rPr>
                        <a:t>童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algn="ctr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方正仿宋_GBK"/>
                          <a:ea typeface="方正书宋_GBK"/>
                          <a:cs typeface="Times New Roman"/>
                        </a:rPr>
                        <a:t>[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唐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方正仿宋_GBK"/>
                          <a:ea typeface="方正书宋_GBK"/>
                          <a:cs typeface="Times New Roman"/>
                        </a:rPr>
                        <a:t>]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仿宋_GBK"/>
                          <a:cs typeface="Times New Roman"/>
                        </a:rPr>
                        <a:t>吕岩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marL="0" indent="1071563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草铺横野六七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里</a:t>
                      </a:r>
                      <a:r>
                        <a:rPr lang="en-US" sz="3400" smtClean="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</a:p>
                    <a:p>
                      <a:pPr marL="0" indent="1071563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笛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弄晚风三四声。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  <a:p>
                      <a:pPr marL="0" indent="1071563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归来饱饭黄昏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后</a:t>
                      </a:r>
                      <a:r>
                        <a:rPr lang="en-US" sz="3400" smtClean="0">
                          <a:solidFill>
                            <a:srgbClr val="000000"/>
                          </a:solidFill>
                          <a:effectLst/>
                          <a:latin typeface="方正楷体_GBK"/>
                          <a:ea typeface="方正书宋_GBK"/>
                          <a:cs typeface="Times New Roman"/>
                        </a:rPr>
                        <a:t>,</a:t>
                      </a:r>
                    </a:p>
                    <a:p>
                      <a:pPr marL="0" indent="1071563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400" smtClean="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不</a:t>
                      </a: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脱蓑衣卧月明。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60960" marR="14605" marT="0" marB="0">
                    <a:lnL w="12700" cap="flat" cmpd="sng" algn="ctr">
                      <a:solidFill>
                        <a:srgbClr val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01578" y="1773960"/>
            <a:ext cx="7899567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黑体_GBK" pitchFamily="65" charset="-122"/>
                <a:cs typeface="Times New Roman" pitchFamily="18" charset="0"/>
              </a:rPr>
              <a:t>课内外古诗对比</a:t>
            </a:r>
            <a:r>
              <a:rPr kumimoji="0" 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黑体_GBK" pitchFamily="65" charset="-122"/>
                <a:cs typeface="Times New Roman" pitchFamily="18" charset="0"/>
              </a:rPr>
              <a:t>阅读</a:t>
            </a:r>
            <a:r>
              <a:rPr kumimoji="0" 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黑体_GBK" pitchFamily="65" charset="-122"/>
                <a:cs typeface="Times New Roman" pitchFamily="18" charset="0"/>
              </a:rPr>
              <a:t>。</a:t>
            </a:r>
            <a:endParaRPr kumimoji="0" lang="zh-CN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0" y="987186"/>
            <a:ext cx="1023874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草满池塘水满陂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山衔落日浸寒漪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写出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了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的景象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由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衔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浸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字我们可以想象到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情形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6991" y="177368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水草丰美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2551837"/>
            <a:ext cx="74355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落日挂在山头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和青山一同倒映水中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987186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草铺横野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写出了草的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笛弄晚风三四声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的意思是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让我们感受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到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笛声的时断时续、悠扬飘逸和儿童吹笛嬉戏的意味。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笛声穿透力很强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呼呼的风声也掩盖不住嘹亮的笛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声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72187" y="98019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茂盛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13998" y="17736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逗弄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31782" y="198047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57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987186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诗中有画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画中有诗。《村晚》的后两句为我们展现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了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这样一幅画面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《牧童》的后两句为我们展现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了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这样一幅画面。</a:t>
            </a:r>
          </a:p>
        </p:txBody>
      </p:sp>
      <p:pic>
        <p:nvPicPr>
          <p:cNvPr id="8" name="image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5459" y="3695264"/>
            <a:ext cx="11172267" cy="22483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825" y="190282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59195" y="201431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73590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390100"/>
            <a:ext cx="10896279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一、读语段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天色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pò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xiǎo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白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zhòu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轻轻掀开夜幕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农人便迫不及待地外出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cǎi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sānɡ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、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yún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tián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。远处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农妇在河边洗衣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稚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zhì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zhuì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童在旁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也学着大人的模样帮忙。凉风习习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轻轻吹拂过河面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激起层层涟漪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qī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yī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。这幅美景给画家提供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ɡōnɡ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ɡònɡ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了最生动的创作素材。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给加点字选择正确的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读音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809683" y="334472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716317" y="46160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418971" y="468018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107214" y="353316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409864" y="48320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277263" y="482696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873590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390100"/>
            <a:ext cx="10896279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一、读语段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完成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天色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pò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xiǎo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白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zhòu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轻轻掀开夜幕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农人便迫不及待地外出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cǎi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sānɡ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、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yún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tián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仿宋_GBK"/>
                <a:cs typeface="Times New Roman"/>
              </a:rPr>
              <a:t>      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。远处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农妇在河边洗衣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稚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zhì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zhuì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童在旁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也学着大人的模样帮忙。凉风习习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轻轻吹拂过河面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激起层层涟漪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qī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yī</a:t>
            </a:r>
            <a:r>
              <a:rPr lang="en-US" altLang="zh-CN" sz="34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。这幅美景给画家提供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ɡōnɡ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ɡònɡ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了最生动的创作素材。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根据语境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读拼音写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字词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809683" y="334472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716317" y="46160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418971" y="468018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107214" y="353316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409864" y="48320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277263" y="482696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9647" y="20744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破晓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86531" y="20744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00147" y="26900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采桑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84958" y="334472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耘田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866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5635" y="1390100"/>
            <a:ext cx="10896279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根据形旁表义的规律和课本中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漪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的注释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我猜测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涟漪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的本义是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2856225" y="193009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水面的波纹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126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53980"/>
            <a:ext cx="1091250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下列加点字词解释不正确的一项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童孙未解供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耕织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理解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懂得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昼出耘田夜绩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麻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把麻搓成线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也傍桑阴学种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瓜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傍晚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短笛无腔信口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吹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曲调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783656" y="17736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145350" y="28134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056712" y="362357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432010" y="363366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62316" y="439773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222543" y="516789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53980"/>
            <a:ext cx="1091250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下列诗句的朗读节奏划分有误的一项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童孙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未解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耕织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彩丝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穿取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当银钲。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昼出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耘田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夜织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麻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草满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池塘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水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/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满陂。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625867" y="17496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440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0501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下面的诗句要用什么样的感觉来朗读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把选项填入后面的括号里。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悠闲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天真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得意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懊恼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也傍桑阴学种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瓜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敲成玉磬穿林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响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忽作玻璃碎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地声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短笛无腔信口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吹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86995" y="331373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13245" y="33137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86995" y="41198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13244" y="41198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0501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下列对本课诗歌的理解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有误的一项是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HZ"/>
                <a:ea typeface="方正书宋_GBK"/>
                <a:cs typeface="Times New Roman"/>
              </a:rPr>
              <a:t> 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《村晚》是一首描写农村晚景的诗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形象地描绘了四周长满青草的池塘、似被山咬住的落日以及牧童横坐在牛背上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用短笛随口吹奏着不成调的曲子的场景。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《稚子弄冰》全诗摄取瞬间场景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用生动形象的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穿林响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和贴切的比喻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表现稚子的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情趣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462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0501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下列对本课诗歌的理解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有误的一项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《四时田园杂兴》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其三十一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诗人用清新的笔调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描写了农村热烈的劳动场面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表现了农村儿童的天真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读来意趣横生。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《四时田园杂兴》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其三十一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是诗人即景而写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描绘了一幅饶有情趣的乡村晚景图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抒发了诗人对乡村晚景的喜爱之情。</a:t>
            </a:r>
          </a:p>
        </p:txBody>
      </p:sp>
      <p:sp>
        <p:nvSpPr>
          <p:cNvPr id="6" name="矩形 5"/>
          <p:cNvSpPr/>
          <p:nvPr/>
        </p:nvSpPr>
        <p:spPr>
          <a:xfrm>
            <a:off x="8246512" y="1051792"/>
            <a:ext cx="607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724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850</Words>
  <Application>Microsoft Office PowerPoint</Application>
  <PresentationFormat>自定义</PresentationFormat>
  <Paragraphs>159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Arial</vt:lpstr>
      <vt:lpstr>宋体</vt:lpstr>
      <vt:lpstr>方正书宋_GBK</vt:lpstr>
      <vt:lpstr>方正大标宋简体</vt:lpstr>
      <vt:lpstr>楷体</vt:lpstr>
      <vt:lpstr>方正楷体_GBK</vt:lpstr>
      <vt:lpstr>方正隶变_GBK</vt:lpstr>
      <vt:lpstr>Times New Roman</vt:lpstr>
      <vt:lpstr>华文宋体</vt:lpstr>
      <vt:lpstr>NEU-XT</vt:lpstr>
      <vt:lpstr>汉仪雅酷黑 95W</vt:lpstr>
      <vt:lpstr>微软雅黑</vt:lpstr>
      <vt:lpstr>NEU-BZ</vt:lpstr>
      <vt:lpstr>方正小标宋_GBK</vt:lpstr>
      <vt:lpstr>方正黑体_GBK</vt:lpstr>
      <vt:lpstr>方正大标宋_GBK</vt:lpstr>
      <vt:lpstr>Wingdings</vt:lpstr>
      <vt:lpstr>方正仿宋_GBK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2026-02-24T07:42:21Z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