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-58" y="-374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3576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一、根据所学知识填一填。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岁。　 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及笄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指女子年满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古稀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期颐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7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豆蔻年华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指女子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岁的年纪。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8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弱冠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指男子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岁左右的年纪。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04924" y="16172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30576" y="16172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85398" y="24625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六十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91323" y="24486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七十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5398" y="32489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56410" y="32489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15971" y="403562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十三四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3274" y="47575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932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二、填入下列句中的词语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正确的一项是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二十来岁的祥子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正值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却已经像个成人了。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未过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之年的毛岸英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英勇牺牲了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生命永远定格在二十八岁。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百岁老人黄旭华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是我国核潜艇之父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之年的他仍坚持不懈工作。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而立　不惑　期颐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弱冠　不惑　古稀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弱冠　而立　古稀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弱冠　而立　期颐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21330" y="1003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70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三、诗句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娉娉袅袅十三余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豆蔻梢头二月初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描写的是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的少女。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十一二岁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十三四岁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十七八岁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二十岁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1974" y="1788344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784710"/>
            <a:ext cx="11092982" cy="6109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四、用修改符号修改下面的习作片段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这学期，课外阅读对我们产生了浓厚的兴趣。我们阅读了“童年” “鲁滨逊漂流记”等</a:t>
            </a:r>
            <a:r>
              <a:rPr lang="en-US" altLang="zh-CN" sz="3400">
                <a:latin typeface="方正书宋_GBK" pitchFamily="65" charset="-122"/>
                <a:ea typeface="方正书宋_GBK" pitchFamily="65" charset="-122"/>
                <a:cs typeface="Times New Roman"/>
              </a:rPr>
              <a:t>……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课外书，这些书的内容和中心都很丰富。通过大量的阅读，使我们加强了见识，开阔了视野</a:t>
            </a:r>
            <a:r>
              <a:rPr lang="zh-CN" altLang="en-US" sz="3400" smtClean="0">
                <a:latin typeface="方正书宋_GBK" pitchFamily="65" charset="-122"/>
                <a:ea typeface="方正书宋_GBK" pitchFamily="65" charset="-122"/>
                <a:cs typeface="Times New Roman"/>
              </a:rPr>
              <a:t>。我们</a:t>
            </a:r>
            <a:r>
              <a:rPr lang="zh-CN" altLang="en-US" sz="3400">
                <a:latin typeface="方正书宋_GBK" pitchFamily="65" charset="-122"/>
                <a:ea typeface="方正书宋_GBK" pitchFamily="65" charset="-122"/>
                <a:cs typeface="Times New Roman"/>
              </a:rPr>
              <a:t>班还被学校评为“课外阅读先进班级”的荣誉称号呢。</a:t>
            </a:r>
            <a:endParaRPr lang="zh-CN" altLang="zh-CN" sz="3400">
              <a:effectLst/>
              <a:latin typeface="方正书宋_GBK" pitchFamily="65" charset="-122"/>
              <a:ea typeface="方正书宋_GBK" pitchFamily="65" charset="-122"/>
              <a:cs typeface="Times New Roman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069137" y="2001257"/>
            <a:ext cx="3124735" cy="503990"/>
            <a:chOff x="3069137" y="2001257"/>
            <a:chExt cx="3124735" cy="503990"/>
          </a:xfrm>
        </p:grpSpPr>
        <p:grpSp>
          <p:nvGrpSpPr>
            <p:cNvPr id="8" name="组合 7"/>
            <p:cNvGrpSpPr/>
            <p:nvPr/>
          </p:nvGrpSpPr>
          <p:grpSpPr>
            <a:xfrm>
              <a:off x="3069137" y="2001257"/>
              <a:ext cx="3124735" cy="503990"/>
              <a:chOff x="5516345" y="2297230"/>
              <a:chExt cx="3124735" cy="503990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5516345" y="2800149"/>
                <a:ext cx="1365703" cy="0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5516345" y="2297230"/>
                <a:ext cx="0" cy="502919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6877785" y="2297230"/>
                <a:ext cx="0" cy="502919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6870166" y="2297230"/>
                <a:ext cx="868679" cy="1071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8641080" y="2298301"/>
                <a:ext cx="0" cy="502919"/>
              </a:xfrm>
              <a:prstGeom prst="line">
                <a:avLst/>
              </a:prstGeom>
              <a:ln w="19050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 flipH="1">
              <a:off x="5281477" y="2497627"/>
              <a:ext cx="904775" cy="1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5291637" y="2002328"/>
              <a:ext cx="0" cy="502919"/>
            </a:xfrm>
            <a:prstGeom prst="line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7173097" y="2330438"/>
            <a:ext cx="2058711" cy="1348239"/>
            <a:chOff x="7016436" y="3859272"/>
            <a:chExt cx="2058711" cy="1348239"/>
          </a:xfrm>
        </p:grpSpPr>
        <p:sp>
          <p:nvSpPr>
            <p:cNvPr id="45" name="弧形 44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7016436" y="3859272"/>
              <a:ext cx="1632949" cy="1228776"/>
              <a:chOff x="7016436" y="3859272"/>
              <a:chExt cx="1632949" cy="1228776"/>
            </a:xfrm>
          </p:grpSpPr>
          <p:sp>
            <p:nvSpPr>
              <p:cNvPr id="47" name="圆角矩形 46"/>
              <p:cNvSpPr/>
              <p:nvPr/>
            </p:nvSpPr>
            <p:spPr>
              <a:xfrm>
                <a:off x="7016436" y="4535786"/>
                <a:ext cx="917606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50" name="矩形 49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1503745" y="3360363"/>
            <a:ext cx="2058711" cy="1348239"/>
            <a:chOff x="7016436" y="3859272"/>
            <a:chExt cx="2058711" cy="1348239"/>
          </a:xfrm>
        </p:grpSpPr>
        <p:sp>
          <p:nvSpPr>
            <p:cNvPr id="52" name="弧形 51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7016436" y="3859272"/>
              <a:ext cx="1632949" cy="1228776"/>
              <a:chOff x="7016436" y="3859272"/>
              <a:chExt cx="1632949" cy="1228776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7016436" y="4535786"/>
                <a:ext cx="1321806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57" name="矩形 56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58" name="组合 57"/>
          <p:cNvGrpSpPr/>
          <p:nvPr/>
        </p:nvGrpSpPr>
        <p:grpSpPr>
          <a:xfrm>
            <a:off x="8315857" y="3362757"/>
            <a:ext cx="1576854" cy="1348239"/>
            <a:chOff x="7498293" y="3859272"/>
            <a:chExt cx="1576854" cy="1348239"/>
          </a:xfrm>
        </p:grpSpPr>
        <p:sp>
          <p:nvSpPr>
            <p:cNvPr id="59" name="弧形 58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7498293" y="3859272"/>
              <a:ext cx="1151092" cy="1228776"/>
              <a:chOff x="7498293" y="3859272"/>
              <a:chExt cx="1151092" cy="1228776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7498293" y="4535786"/>
                <a:ext cx="621406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63" name="矩形 62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64" name="矩形 63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69" name="组合 68"/>
          <p:cNvGrpSpPr/>
          <p:nvPr/>
        </p:nvGrpSpPr>
        <p:grpSpPr>
          <a:xfrm>
            <a:off x="1503745" y="5399437"/>
            <a:ext cx="2814800" cy="1348239"/>
            <a:chOff x="6260347" y="3859272"/>
            <a:chExt cx="2814800" cy="1348239"/>
          </a:xfrm>
        </p:grpSpPr>
        <p:sp>
          <p:nvSpPr>
            <p:cNvPr id="70" name="弧形 69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260347" y="3859272"/>
              <a:ext cx="2389038" cy="1228776"/>
              <a:chOff x="6260347" y="3859272"/>
              <a:chExt cx="2389038" cy="1228776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6260347" y="4535786"/>
                <a:ext cx="207789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74" name="矩形 73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83" name="组合 82"/>
          <p:cNvGrpSpPr/>
          <p:nvPr/>
        </p:nvGrpSpPr>
        <p:grpSpPr>
          <a:xfrm>
            <a:off x="807042" y="2416376"/>
            <a:ext cx="2435695" cy="1132721"/>
            <a:chOff x="807042" y="2416376"/>
            <a:chExt cx="2435695" cy="1132721"/>
          </a:xfrm>
        </p:grpSpPr>
        <p:grpSp>
          <p:nvGrpSpPr>
            <p:cNvPr id="43" name="组合 42"/>
            <p:cNvGrpSpPr/>
            <p:nvPr/>
          </p:nvGrpSpPr>
          <p:grpSpPr>
            <a:xfrm>
              <a:off x="922140" y="2448022"/>
              <a:ext cx="2320597" cy="1101075"/>
              <a:chOff x="922140" y="2448022"/>
              <a:chExt cx="2320597" cy="110107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922140" y="2458018"/>
                <a:ext cx="1051560" cy="1091079"/>
                <a:chOff x="3688080" y="2187348"/>
                <a:chExt cx="1051560" cy="1091079"/>
              </a:xfrm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269685" y="2726165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3688080" y="2187348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 rot="5400000">
                  <a:off x="4149387" y="2356597"/>
                  <a:ext cx="396240" cy="358341"/>
                </a:xfrm>
                <a:custGeom>
                  <a:avLst/>
                  <a:gdLst>
                    <a:gd name="connsiteX0" fmla="*/ 0 w 396240"/>
                    <a:gd name="connsiteY0" fmla="*/ 358341 h 358341"/>
                    <a:gd name="connsiteX1" fmla="*/ 76200 w 396240"/>
                    <a:gd name="connsiteY1" fmla="*/ 45921 h 358341"/>
                    <a:gd name="connsiteX2" fmla="*/ 396240 w 396240"/>
                    <a:gd name="connsiteY2" fmla="*/ 7821 h 358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6240" h="358341">
                      <a:moveTo>
                        <a:pt x="0" y="358341"/>
                      </a:moveTo>
                      <a:cubicBezTo>
                        <a:pt x="5080" y="231341"/>
                        <a:pt x="10160" y="104341"/>
                        <a:pt x="76200" y="45921"/>
                      </a:cubicBezTo>
                      <a:cubicBezTo>
                        <a:pt x="142240" y="-12499"/>
                        <a:pt x="269240" y="-2339"/>
                        <a:pt x="396240" y="7821"/>
                      </a:cubicBezTo>
                    </a:path>
                  </a:pathLst>
                </a:custGeom>
                <a:ln w="15875">
                  <a:solidFill>
                    <a:srgbClr val="E7258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2191177" y="2448022"/>
                <a:ext cx="1051560" cy="1091079"/>
                <a:chOff x="3688080" y="2187348"/>
                <a:chExt cx="1051560" cy="1091079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4269685" y="2726165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3688080" y="2187348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 rot="5400000">
                  <a:off x="4149387" y="2356597"/>
                  <a:ext cx="396240" cy="358341"/>
                </a:xfrm>
                <a:custGeom>
                  <a:avLst/>
                  <a:gdLst>
                    <a:gd name="connsiteX0" fmla="*/ 0 w 396240"/>
                    <a:gd name="connsiteY0" fmla="*/ 358341 h 358341"/>
                    <a:gd name="connsiteX1" fmla="*/ 76200 w 396240"/>
                    <a:gd name="connsiteY1" fmla="*/ 45921 h 358341"/>
                    <a:gd name="connsiteX2" fmla="*/ 396240 w 396240"/>
                    <a:gd name="connsiteY2" fmla="*/ 7821 h 358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6240" h="358341">
                      <a:moveTo>
                        <a:pt x="0" y="358341"/>
                      </a:moveTo>
                      <a:cubicBezTo>
                        <a:pt x="5080" y="231341"/>
                        <a:pt x="10160" y="104341"/>
                        <a:pt x="76200" y="45921"/>
                      </a:cubicBezTo>
                      <a:cubicBezTo>
                        <a:pt x="142240" y="-12499"/>
                        <a:pt x="269240" y="-2339"/>
                        <a:pt x="396240" y="7821"/>
                      </a:cubicBezTo>
                    </a:path>
                  </a:pathLst>
                </a:custGeom>
                <a:ln w="15875">
                  <a:solidFill>
                    <a:srgbClr val="E7258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6" name="矩形 75"/>
            <p:cNvSpPr/>
            <p:nvPr/>
          </p:nvSpPr>
          <p:spPr>
            <a:xfrm>
              <a:off x="807042" y="2416376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《</a:t>
              </a:r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2164648" y="2451764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》</a:t>
              </a:r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289190" y="2498660"/>
            <a:ext cx="3519384" cy="1126318"/>
            <a:chOff x="3289190" y="2498660"/>
            <a:chExt cx="3519384" cy="1126318"/>
          </a:xfrm>
        </p:grpSpPr>
        <p:grpSp>
          <p:nvGrpSpPr>
            <p:cNvPr id="42" name="组合 41"/>
            <p:cNvGrpSpPr/>
            <p:nvPr/>
          </p:nvGrpSpPr>
          <p:grpSpPr>
            <a:xfrm>
              <a:off x="3289190" y="2520777"/>
              <a:ext cx="3519384" cy="1104201"/>
              <a:chOff x="3289190" y="2520777"/>
              <a:chExt cx="3519384" cy="1104201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3289190" y="2533899"/>
                <a:ext cx="1145650" cy="1091079"/>
                <a:chOff x="4269685" y="2187348"/>
                <a:chExt cx="1145650" cy="109107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4269685" y="2726165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4945380" y="2187348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4549140" y="2369619"/>
                  <a:ext cx="396240" cy="358341"/>
                </a:xfrm>
                <a:custGeom>
                  <a:avLst/>
                  <a:gdLst>
                    <a:gd name="connsiteX0" fmla="*/ 0 w 396240"/>
                    <a:gd name="connsiteY0" fmla="*/ 358341 h 358341"/>
                    <a:gd name="connsiteX1" fmla="*/ 76200 w 396240"/>
                    <a:gd name="connsiteY1" fmla="*/ 45921 h 358341"/>
                    <a:gd name="connsiteX2" fmla="*/ 396240 w 396240"/>
                    <a:gd name="connsiteY2" fmla="*/ 7821 h 358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6240" h="358341">
                      <a:moveTo>
                        <a:pt x="0" y="358341"/>
                      </a:moveTo>
                      <a:cubicBezTo>
                        <a:pt x="5080" y="231341"/>
                        <a:pt x="10160" y="104341"/>
                        <a:pt x="76200" y="45921"/>
                      </a:cubicBezTo>
                      <a:cubicBezTo>
                        <a:pt x="142240" y="-12499"/>
                        <a:pt x="269240" y="-2339"/>
                        <a:pt x="396240" y="7821"/>
                      </a:cubicBezTo>
                    </a:path>
                  </a:pathLst>
                </a:custGeom>
                <a:ln w="15875">
                  <a:solidFill>
                    <a:srgbClr val="E7258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5757014" y="2520777"/>
                <a:ext cx="1051560" cy="1091079"/>
                <a:chOff x="3688080" y="2187348"/>
                <a:chExt cx="1051560" cy="1091079"/>
              </a:xfrm>
            </p:grpSpPr>
            <p:sp>
              <p:nvSpPr>
                <p:cNvPr id="39" name="圆角矩形 38"/>
                <p:cNvSpPr/>
                <p:nvPr/>
              </p:nvSpPr>
              <p:spPr>
                <a:xfrm>
                  <a:off x="4269685" y="2726165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圆角矩形 39"/>
                <p:cNvSpPr/>
                <p:nvPr/>
              </p:nvSpPr>
              <p:spPr>
                <a:xfrm>
                  <a:off x="3688080" y="2187348"/>
                  <a:ext cx="469955" cy="552262"/>
                </a:xfrm>
                <a:prstGeom prst="roundRect">
                  <a:avLst/>
                </a:prstGeom>
                <a:noFill/>
                <a:ln w="19050">
                  <a:solidFill>
                    <a:srgbClr val="E7258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 rot="5400000">
                  <a:off x="4149387" y="2356597"/>
                  <a:ext cx="396240" cy="358341"/>
                </a:xfrm>
                <a:custGeom>
                  <a:avLst/>
                  <a:gdLst>
                    <a:gd name="connsiteX0" fmla="*/ 0 w 396240"/>
                    <a:gd name="connsiteY0" fmla="*/ 358341 h 358341"/>
                    <a:gd name="connsiteX1" fmla="*/ 76200 w 396240"/>
                    <a:gd name="connsiteY1" fmla="*/ 45921 h 358341"/>
                    <a:gd name="connsiteX2" fmla="*/ 396240 w 396240"/>
                    <a:gd name="connsiteY2" fmla="*/ 7821 h 358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6240" h="358341">
                      <a:moveTo>
                        <a:pt x="0" y="358341"/>
                      </a:moveTo>
                      <a:cubicBezTo>
                        <a:pt x="5080" y="231341"/>
                        <a:pt x="10160" y="104341"/>
                        <a:pt x="76200" y="45921"/>
                      </a:cubicBezTo>
                      <a:cubicBezTo>
                        <a:pt x="142240" y="-12499"/>
                        <a:pt x="269240" y="-2339"/>
                        <a:pt x="396240" y="7821"/>
                      </a:cubicBezTo>
                    </a:path>
                  </a:pathLst>
                </a:custGeom>
                <a:ln w="15875">
                  <a:solidFill>
                    <a:srgbClr val="E7258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8" name="矩形 77"/>
            <p:cNvSpPr/>
            <p:nvPr/>
          </p:nvSpPr>
          <p:spPr>
            <a:xfrm>
              <a:off x="3968018" y="2498660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《</a:t>
              </a:r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5800154" y="2510898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》</a:t>
              </a:r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769033" y="3467495"/>
            <a:ext cx="2154483" cy="1114229"/>
            <a:chOff x="9769033" y="3467495"/>
            <a:chExt cx="2154483" cy="1114229"/>
          </a:xfrm>
        </p:grpSpPr>
        <p:grpSp>
          <p:nvGrpSpPr>
            <p:cNvPr id="65" name="组合 64"/>
            <p:cNvGrpSpPr/>
            <p:nvPr/>
          </p:nvGrpSpPr>
          <p:grpSpPr>
            <a:xfrm>
              <a:off x="9769033" y="3490645"/>
              <a:ext cx="2106592" cy="1091079"/>
              <a:chOff x="3847597" y="2187348"/>
              <a:chExt cx="2106592" cy="1091079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3847597" y="2726165"/>
                <a:ext cx="892043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4945380" y="2187348"/>
                <a:ext cx="1008809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10866816" y="3467495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增长</a:t>
              </a:r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229</Words>
  <Application>Microsoft Office PowerPoint</Application>
  <PresentationFormat>自定义</PresentationFormat>
  <Paragraphs>56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2026-03-16T23:34:25Z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