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498" r:id="rId6"/>
    <p:sldId id="527" r:id="rId7"/>
    <p:sldId id="528" r:id="rId8"/>
    <p:sldId id="524" r:id="rId9"/>
    <p:sldId id="525" r:id="rId10"/>
    <p:sldId id="526" r:id="rId11"/>
    <p:sldId id="427" r:id="rId12"/>
  </p:sldIdLst>
  <p:sldSz cx="12192000" cy="6858000"/>
  <p:notesSz cx="6858000" cy="9144000"/>
  <p:embeddedFontLst>
    <p:embeddedFont>
      <p:font typeface="方正书宋_GBK" pitchFamily="65" charset="-122"/>
      <p:regular r:id="rId13"/>
    </p:embeddedFont>
    <p:embeddedFont>
      <p:font typeface="方正大标宋简体" charset="-122"/>
      <p:regular r:id="rId14"/>
    </p:embeddedFont>
    <p:embeddedFont>
      <p:font typeface="方正楷体_GBK" pitchFamily="65" charset="-122"/>
      <p:regular r:id="rId15"/>
    </p:embeddedFont>
    <p:embeddedFont>
      <p:font typeface="Cambria Math" pitchFamily="18" charset="0"/>
      <p:regular r:id="rId16"/>
    </p:embeddedFont>
    <p:embeddedFont>
      <p:font typeface="方正隶变_GBK" pitchFamily="65" charset="-122"/>
      <p:regular r:id="rId17"/>
    </p:embeddedFont>
    <p:embeddedFont>
      <p:font typeface="华文宋体" pitchFamily="2" charset="-122"/>
      <p:regular r:id="rId18"/>
    </p:embeddedFont>
    <p:embeddedFont>
      <p:font typeface="NEU-XT" pitchFamily="18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NEU-BZ" pitchFamily="2" charset="-122"/>
      <p:regular r:id="rId22"/>
      <p:bold r:id="rId23"/>
      <p:italic r:id="rId24"/>
      <p:boldItalic r:id="rId25"/>
    </p:embeddedFont>
    <p:embeddedFont>
      <p:font typeface="方正小标宋_GBK" pitchFamily="65" charset="-122"/>
      <p:regular r:id="rId26"/>
    </p:embeddedFont>
    <p:embeddedFont>
      <p:font typeface="方正黑体_GBK" pitchFamily="65" charset="-122"/>
      <p:regular r:id="rId27"/>
    </p:embeddedFont>
    <p:embeddedFont>
      <p:font typeface="方正大标宋_GBK" pitchFamily="65" charset="-122"/>
      <p:regular r:id="rId28"/>
    </p:embeddedFont>
    <p:embeddedFont>
      <p:font typeface="NEU-HZ" pitchFamily="2" charset="-122"/>
      <p:regular r:id="rId29"/>
      <p:italic r:id="rId30"/>
    </p:embeddedFont>
    <p:embeddedFont>
      <p:font typeface="方正仿宋_GBK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pc="-3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３</a:t>
            </a:r>
            <a:r>
              <a:rPr lang="zh-CN" altLang="en-US" sz="6000" spc="-3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 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月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是故乡明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3512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爱这美丽的月光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是因为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借月抒情的诗句有很多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例如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787651" y="814549"/>
            <a:ext cx="10375272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在月光下长大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月光下有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童年的足迹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7772" y="240600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海上生明月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7383" y="312122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天涯共此时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495543"/>
            <a:ext cx="1089627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一、下列加点字的读音有误的一组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渺小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miǎo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yín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徘徊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huái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点缀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zhuì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萌动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méng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瑞雪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ruì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篝火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gāo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燕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yān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旖旎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万顷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qǐng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清澈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巍峨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36320" y="16052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95090" y="26979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96045" y="26979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85747" y="26979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20434" y="34756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96682" y="34756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80966" y="347559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60780" y="42550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264253" y="42791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09944" y="425505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44498" y="50371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720242" y="50570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85747" y="509596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7331" y="861094"/>
            <a:ext cx="11309552" cy="527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二、用具体情景来解释下列词语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不恰当的是哪一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项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?(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相映成趣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腊月梅花盛开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白色的雪和红色的花相互映衬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显得格外美丽。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乐此不疲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他来到这个城市之后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迷恋城市的美景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一点儿都不想回家了。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恍然大悟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这道题我百思不得其解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同桌给我画了一条辅助线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我瞬间明白了。</a:t>
            </a: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不可胜数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三星堆出土的文物琳琅满目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各种青铜祭器数量多得无法数清楚。</a:t>
            </a:r>
          </a:p>
        </p:txBody>
      </p:sp>
      <p:sp>
        <p:nvSpPr>
          <p:cNvPr id="8" name="矩形 7"/>
          <p:cNvSpPr/>
          <p:nvPr/>
        </p:nvSpPr>
        <p:spPr>
          <a:xfrm>
            <a:off x="10719353" y="8610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268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三、品读句子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对比之下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我感到这些广阔世界的大月亮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无论如何比不上我那心爱的小月亮。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句子把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小月亮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进行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对比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突出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小月亮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在作者心目中的地位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表达了作者对家乡月亮的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及对家乡的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之情。</a:t>
            </a:r>
          </a:p>
        </p:txBody>
      </p:sp>
      <p:sp>
        <p:nvSpPr>
          <p:cNvPr id="6" name="矩形 5"/>
          <p:cNvSpPr/>
          <p:nvPr/>
        </p:nvSpPr>
        <p:spPr>
          <a:xfrm>
            <a:off x="3140663" y="3238829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广阔世界的大月亮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47695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58854" y="476954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深切思念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92772" y="1618177"/>
                <a:ext cx="11006455" cy="119534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黑体_GBK"/>
                    <a:cs typeface="Times New Roman"/>
                  </a:rPr>
                  <a:t>阅读短文</a:t>
                </a:r>
                <a:r>
                  <a:rPr lang="en-US" altLang="zh-CN" sz="3400">
                    <a:solidFill>
                      <a:srgbClr val="000000"/>
                    </a:solidFill>
                    <a:latin typeface="方正黑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黑体_GBK"/>
                    <a:cs typeface="Times New Roman"/>
                  </a:rPr>
                  <a:t>回答问题。</a:t>
                </a:r>
                <a:endPara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 algn="ctr"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黑体_GBK"/>
                    <a:cs typeface="Times New Roman"/>
                  </a:rPr>
                  <a:t>月光下的童年</a:t>
                </a:r>
                <a:endPara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 indent="715963" algn="just"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又是一个夜晚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我披着银白色的月光走在青石板路上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欣赏美丽柔和的月光下的景色。人们在月光下散步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老奶奶带着小孙女在月光下讲故事。</a:t>
                </a:r>
                <a:endPara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 indent="715963" algn="just"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我是在月光下长大的。记得夏天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每当夜幕降临时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外婆就带我到院子里乘凉。外婆用长满老茧的手抚摸着我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一边扇着扇子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一边给我讲老掉牙的民间故事。我每晚便在外婆讲故事的声音中入睡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多么快乐呀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!</a:t>
                </a:r>
                <a:endPara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 indent="715963" algn="just"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幼时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我很爱捉虫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在朦胧的月光下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随处可以听见各种虫子的鸣唱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那唱得最动听的肯定是蛐蛐儿了。</a:t>
                </a:r>
                <a:r>
                  <a:rPr lang="zh-CN" altLang="zh-CN" sz="3400" u="sng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我悄悄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zh-CN" altLang="zh-CN" sz="3400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limLowPr>
                      <m:e>
                        <m:r>
                          <a:rPr lang="zh-CN" altLang="zh-CN" sz="3400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走</m:t>
                        </m:r>
                      </m:e>
                      <m:lim>
                        <m:r>
                          <a:rPr lang="en-US" altLang="zh-CN" sz="3400" smtClean="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△</m:t>
                        </m:r>
                      </m:lim>
                    </m:limLow>
                  </m:oMath>
                </a14:m>
                <a:r>
                  <a:rPr lang="zh-CN" altLang="zh-CN" sz="3400" u="sng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进草丛</a:t>
                </a:r>
                <a:r>
                  <a:rPr lang="en-US" altLang="zh-CN" sz="3400" u="sng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limLowPr>
                      <m:e>
                        <m:r>
                          <a:rPr lang="zh-CN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打</m:t>
                        </m:r>
                      </m:e>
                      <m:li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△</m:t>
                        </m:r>
                      </m:lim>
                    </m:limLow>
                  </m:oMath>
                </a14:m>
                <a:r>
                  <a:rPr lang="zh-CN" altLang="zh-CN" sz="3400" u="sng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着手电筒</a:t>
                </a:r>
                <a:r>
                  <a:rPr lang="en-US" altLang="zh-CN" sz="3400" u="sng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limLowPr>
                      <m:e>
                        <m:r>
                          <a:rPr lang="zh-CN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翻</m:t>
                        </m:r>
                      </m:e>
                      <m:li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△</m:t>
                        </m:r>
                      </m:lim>
                    </m:limLow>
                  </m:oMath>
                </a14:m>
                <a:r>
                  <a:rPr lang="zh-CN" altLang="zh-CN" sz="3400" u="sng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开一块大石头</a:t>
                </a:r>
                <a:r>
                  <a:rPr lang="en-US" altLang="zh-CN" sz="3400" u="sng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u="sng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便有披着黑色大衣的蛐蛐儿在那里又蹦又跳。我就迅速地用手一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limLowPr>
                      <m:e>
                        <m:r>
                          <a:rPr lang="zh-CN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捂</m:t>
                        </m:r>
                      </m:e>
                      <m:li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△</m:t>
                        </m:r>
                      </m:lim>
                    </m:limLow>
                  </m:oMath>
                </a14:m>
                <a:r>
                  <a:rPr lang="en-US" altLang="zh-CN" sz="3400" u="sng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u="sng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然后</a:t>
                </a:r>
                <a:r>
                  <a:rPr lang="en-US" altLang="zh-CN" sz="3400" u="sng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 u="sng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小心翼翼地把它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limLowPr>
                      <m:e>
                        <m:r>
                          <a:rPr lang="zh-CN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捉</m:t>
                        </m:r>
                      </m:e>
                      <m:lim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/>
                            <a:ea typeface="方正书宋_GBK"/>
                            <a:cs typeface="Times New Roman"/>
                          </a:rPr>
                          <m:t>△</m:t>
                        </m:r>
                      </m:lim>
                    </m:limLow>
                  </m:oMath>
                </a14:m>
                <a:r>
                  <a:rPr lang="zh-CN" altLang="zh-CN" sz="3400" u="sng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起来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借着月光跟邻居小伙伴们斗蛐蛐儿。</a:t>
                </a:r>
                <a:endPara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 indent="715963" algn="just"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过中秋节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是我感到最温馨的时候。我和家人一边在月光下品尝月饼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一边唱歌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真快乐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!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月落月升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一天又一天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一年又一年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我渐渐长大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但我依然爱那慈母般温柔的月光。</a:t>
                </a:r>
                <a:endPara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  <a:p>
                <a:pPr indent="715963" algn="just">
                  <a:lnSpc>
                    <a:spcPct val="110000"/>
                  </a:lnSpc>
                  <a:spcAft>
                    <a:spcPts val="0"/>
                  </a:spcAft>
                </a:pP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在我眼中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月亮是那么美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我在月光下长大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,</a:t>
                </a:r>
                <a:r>
                  <a:rPr lang="zh-CN" altLang="zh-CN" sz="3400">
                    <a:solidFill>
                      <a:srgbClr val="000000"/>
                    </a:solidFill>
                    <a:latin typeface="NEU-BZ"/>
                    <a:ea typeface="方正楷体_GBK"/>
                    <a:cs typeface="Times New Roman"/>
                  </a:rPr>
                  <a:t>月光下有我童年的足迹。我爱这美丽的月光</a:t>
                </a:r>
                <a:r>
                  <a:rPr lang="en-US" altLang="zh-CN" sz="3400">
                    <a:solidFill>
                      <a:srgbClr val="000000"/>
                    </a:solidFill>
                    <a:latin typeface="方正楷体_GBK"/>
                    <a:ea typeface="方正书宋_GBK"/>
                    <a:cs typeface="Times New Roman"/>
                  </a:rPr>
                  <a:t>!</a:t>
                </a:r>
                <a:endParaRPr lang="zh-CN" altLang="zh-CN" sz="3400">
                  <a:solidFill>
                    <a:srgbClr val="000000"/>
                  </a:solidFill>
                  <a:latin typeface="NEU-BZ"/>
                  <a:ea typeface="方正书宋_GBK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72" y="1618177"/>
                <a:ext cx="11006455" cy="11953465"/>
              </a:xfrm>
              <a:prstGeom prst="rect">
                <a:avLst/>
              </a:prstGeom>
              <a:blipFill rotWithShape="1">
                <a:blip r:embed="rId5"/>
                <a:stretch>
                  <a:fillRect l="-1495" t="-969" r="-1606" b="-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772" y="1618177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阅读短文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幼时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我很爱捉虫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在朦胧的月光下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随处可以听见各种虫子的鸣唱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那唱得最动听的肯定是蛐蛐儿了。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悄悄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走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草丛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打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手电筒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翻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一块大石头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便有披着黑色大衣的蛐蛐儿在那里又蹦又跳。我就迅速地用手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然后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小心翼翼地把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捉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起来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借着月光跟邻居小伙伴们斗蛐蛐儿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808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2772" y="1618177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阅读短文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过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中秋节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是我感到最温馨的时候。我和家人一边在月光下品尝月饼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一边唱歌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真快乐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月落月升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一天又一天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一年又一年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我渐渐长大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但我依然爱那慈母般温柔的月光。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在我眼中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月亮是那么美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我在月光下长大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月光下有我童年的足迹。我爱这美丽的月光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!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11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3512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作者在文中回忆了三件事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77089" y="879397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月光下听故事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166180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月光下捉蛐蛐儿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76776" y="166180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月光下品尝月饼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3512"/>
            <a:ext cx="11006455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幼时的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是怎样捉蛐蛐儿的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画出相关的句子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并用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“△”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标出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捉蛐蛐儿的五个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动词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8" y="2623065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悄悄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走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草丛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打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手电筒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翻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一块大石头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便有披着黑色大衣的蛐蛐儿在那里又蹦又跳。我就迅速地用手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然后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小心翼翼地把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</a:t>
            </a:r>
            <a:r>
              <a:rPr lang="zh-CN" altLang="en-US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捉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起来。</a:t>
            </a:r>
            <a:endParaRPr lang="zh-CN" altLang="zh-CN" sz="340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75699" y="3506966"/>
            <a:ext cx="10936216" cy="1562923"/>
            <a:chOff x="575699" y="3506966"/>
            <a:chExt cx="10936216" cy="1562923"/>
          </a:xfrm>
        </p:grpSpPr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1362671" y="3506966"/>
              <a:ext cx="10149244" cy="39723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645938" y="4293112"/>
              <a:ext cx="10865975" cy="19861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DC00B431-AEA9-CF67-4DCE-3DA54EDAEDF1}"/>
                </a:ext>
              </a:extLst>
            </p:cNvPr>
            <p:cNvCxnSpPr/>
            <p:nvPr/>
          </p:nvCxnSpPr>
          <p:spPr>
            <a:xfrm>
              <a:off x="575699" y="5050028"/>
              <a:ext cx="6078598" cy="19861"/>
            </a:xfrm>
            <a:prstGeom prst="line">
              <a:avLst/>
            </a:prstGeom>
            <a:ln w="28575">
              <a:solidFill>
                <a:srgbClr val="E72582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2654461" y="317735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17966" y="31376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97518" y="315749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5699" y="469688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91457" y="467029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900</Words>
  <Application>Microsoft Office PowerPoint</Application>
  <PresentationFormat>自定义</PresentationFormat>
  <Paragraphs>89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Arial</vt:lpstr>
      <vt:lpstr>宋体</vt:lpstr>
      <vt:lpstr>方正书宋_GBK</vt:lpstr>
      <vt:lpstr>方正大标宋简体</vt:lpstr>
      <vt:lpstr>方正楷体_GBK</vt:lpstr>
      <vt:lpstr>Cambria Math</vt:lpstr>
      <vt:lpstr>方正隶变_GBK</vt:lpstr>
      <vt:lpstr>Times New Roman</vt:lpstr>
      <vt:lpstr>华文宋体</vt:lpstr>
      <vt:lpstr>NEU-XT</vt:lpstr>
      <vt:lpstr>汉仪雅酷黑 95W</vt:lpstr>
      <vt:lpstr>微软雅黑</vt:lpstr>
      <vt:lpstr>NEU-BZ</vt:lpstr>
      <vt:lpstr>方正小标宋_GBK</vt:lpstr>
      <vt:lpstr>方正黑体_GBK</vt:lpstr>
      <vt:lpstr>方正大标宋_GBK</vt:lpstr>
      <vt:lpstr>Wingdings</vt:lpstr>
      <vt:lpstr>NEU-HZ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2026-02-24T09:02:01Z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