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XT" pitchFamily="18" charset="-122"/>
      <p:regular r:id="rId9"/>
    </p:embeddedFont>
    <p:embeddedFont>
      <p:font typeface="方正大标宋简体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方正仿宋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NEU-HZ" pitchFamily="2" charset="-122"/>
      <p:regular r:id="rId16"/>
      <p:italic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方正小标宋_GBK" pitchFamily="65" charset="-122"/>
      <p:regular r:id="rId22"/>
    </p:embeddedFont>
    <p:embeddedFont>
      <p:font typeface="方正黑体_GBK" pitchFamily="65" charset="-122"/>
      <p:regular r:id="rId23"/>
    </p:embeddedFont>
    <p:embeddedFont>
      <p:font typeface="微软雅黑" pitchFamily="34" charset="-122"/>
      <p:regular r:id="rId24"/>
      <p:bold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语文园地二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74"/>
          <a:stretch/>
        </p:blipFill>
        <p:spPr bwMode="auto">
          <a:xfrm>
            <a:off x="219075" y="1476647"/>
            <a:ext cx="11753850" cy="54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505460" y="861094"/>
            <a:ext cx="422904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69"/>
          <a:stretch/>
        </p:blipFill>
        <p:spPr bwMode="auto">
          <a:xfrm>
            <a:off x="219075" y="3681679"/>
            <a:ext cx="11753850" cy="53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46150" y="2030099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076727"/>
              </p:ext>
            </p:extLst>
          </p:nvPr>
        </p:nvGraphicFramePr>
        <p:xfrm>
          <a:off x="373643" y="208015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妒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忌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398161" y="2028485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100296"/>
              </p:ext>
            </p:extLst>
          </p:nvPr>
        </p:nvGraphicFramePr>
        <p:xfrm>
          <a:off x="3425654" y="2078537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擂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486267" y="2024239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741713"/>
              </p:ext>
            </p:extLst>
          </p:nvPr>
        </p:nvGraphicFramePr>
        <p:xfrm>
          <a:off x="6513760" y="207429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水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寨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622499" y="2009698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069714"/>
              </p:ext>
            </p:extLst>
          </p:nvPr>
        </p:nvGraphicFramePr>
        <p:xfrm>
          <a:off x="9649992" y="205975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拐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366198" y="4312163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11104"/>
              </p:ext>
            </p:extLst>
          </p:nvPr>
        </p:nvGraphicFramePr>
        <p:xfrm>
          <a:off x="393691" y="436221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418209" y="4310549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230384"/>
              </p:ext>
            </p:extLst>
          </p:nvPr>
        </p:nvGraphicFramePr>
        <p:xfrm>
          <a:off x="3445702" y="43606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506315" y="4306303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056959"/>
              </p:ext>
            </p:extLst>
          </p:nvPr>
        </p:nvGraphicFramePr>
        <p:xfrm>
          <a:off x="6533808" y="435635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642547" y="4291762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455716"/>
              </p:ext>
            </p:extLst>
          </p:nvPr>
        </p:nvGraphicFramePr>
        <p:xfrm>
          <a:off x="9670040" y="434181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止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1012068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二、圈出下列词语中的错别字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并改正在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里。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神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机秒算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供伏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瞑目遵身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425452" y="201400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1037" y="195596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4164642" y="201400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94731" y="201400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684505" y="2014005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92173" y="19559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蹲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 animBg="1"/>
      <p:bldP spid="10" grpId="0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76989" y="861094"/>
            <a:ext cx="1113492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三、把下列词语的古义和今义连起来。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掌柜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告示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店员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钱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铺</a:t>
            </a:r>
          </a:p>
          <a:p>
            <a:pPr>
              <a:lnSpc>
                <a:spcPct val="20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榜文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旅馆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钱店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伙计</a:t>
            </a:r>
            <a:endParaRPr lang="zh-CN" altLang="en-US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客舍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医生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印章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官府</a:t>
            </a:r>
            <a:endParaRPr lang="zh-CN" altLang="en-US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郎中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店主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官吏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印信</a:t>
            </a:r>
            <a:endParaRPr lang="zh-CN" altLang="en-US" sz="3400"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614730" y="2189747"/>
            <a:ext cx="0" cy="3789143"/>
          </a:xfrm>
          <a:prstGeom prst="line">
            <a:avLst/>
          </a:prstGeom>
          <a:ln w="2222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349749" y="2608961"/>
            <a:ext cx="2740988" cy="302181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08271" y="2608961"/>
            <a:ext cx="2682466" cy="10537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08271" y="3662670"/>
            <a:ext cx="2682466" cy="105370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1408271" y="4716379"/>
            <a:ext cx="2682466" cy="9144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24118" y="2572866"/>
            <a:ext cx="2765050" cy="9504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920371" y="2608961"/>
            <a:ext cx="2668797" cy="101761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6824118" y="4583123"/>
            <a:ext cx="2765050" cy="10476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6739896" y="4716379"/>
            <a:ext cx="2849272" cy="992151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3123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四、选择合适的人物填空。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诸葛亮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孙悟空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林黛玉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身躯凛凛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相貌堂堂。一双眼光射寒星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两弯眉浑如刷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身穿金甲亮堂堂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头戴金冠光映映。手举金箍棒一根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足踏云鞋皆相称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0604" y="34460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016" y="497408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3123"/>
            <a:ext cx="1122533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四、选择合适的人物填空。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诸葛亮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孙悟空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林黛玉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身长八尺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面如冠玉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头戴纶巾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身披鹤氅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两弯似蹙非蹙罥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烟眉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一双似喜非喜含情目。态生两靥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娇袭一身之病。泪光点点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娇喘微微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3067" y="26635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129814" y="425219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9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150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方正书宋_GBK</vt:lpstr>
      <vt:lpstr>方正仿宋_GBK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2026-03-03T06:42:16Z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