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3" r:id="rId7"/>
    <p:sldId id="529" r:id="rId8"/>
    <p:sldId id="524" r:id="rId9"/>
    <p:sldId id="530" r:id="rId10"/>
    <p:sldId id="531" r:id="rId11"/>
    <p:sldId id="498" r:id="rId12"/>
    <p:sldId id="525" r:id="rId13"/>
    <p:sldId id="532" r:id="rId14"/>
    <p:sldId id="533" r:id="rId15"/>
    <p:sldId id="535" r:id="rId16"/>
    <p:sldId id="534" r:id="rId17"/>
    <p:sldId id="526" r:id="rId18"/>
    <p:sldId id="522" r:id="rId19"/>
    <p:sldId id="427" r:id="rId20"/>
  </p:sldIdLst>
  <p:sldSz cx="12192000" cy="6858000"/>
  <p:notesSz cx="6858000" cy="9144000"/>
  <p:embeddedFontLst>
    <p:embeddedFont>
      <p:font typeface="NEU-XT" pitchFamily="18" charset="-122"/>
      <p:regular r:id="rId21"/>
    </p:embeddedFont>
    <p:embeddedFont>
      <p:font typeface="方正大标宋简体" charset="-122"/>
      <p:regular r:id="rId22"/>
    </p:embeddedFont>
    <p:embeddedFont>
      <p:font typeface="方正楷体_GBK" pitchFamily="65" charset="-122"/>
      <p:regular r:id="rId23"/>
    </p:embeddedFont>
    <p:embeddedFont>
      <p:font typeface="方正隶变_GBK" pitchFamily="65" charset="-122"/>
      <p:regular r:id="rId24"/>
    </p:embeddedFont>
    <p:embeddedFont>
      <p:font typeface="方正书宋_GBK" pitchFamily="65" charset="-122"/>
      <p:regular r:id="rId25"/>
    </p:embeddedFont>
    <p:embeddedFont>
      <p:font typeface="方正仿宋_GBK" pitchFamily="65" charset="-122"/>
      <p:regular r:id="rId26"/>
    </p:embeddedFont>
    <p:embeddedFont>
      <p:font typeface="华文宋体" pitchFamily="2" charset="-122"/>
      <p:regular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方正大标宋_GBK" pitchFamily="65" charset="-122"/>
      <p:regular r:id="rId32"/>
    </p:embeddedFont>
    <p:embeddedFont>
      <p:font typeface="NEU-HZ" pitchFamily="2" charset="-122"/>
      <p:regular r:id="rId33"/>
      <p:italic r:id="rId34"/>
    </p:embeddedFon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方正小标宋_GBK" pitchFamily="65" charset="-122"/>
      <p:regular r:id="rId39"/>
    </p:embeddedFont>
    <p:embeddedFont>
      <p:font typeface="方正宋黑_GBK" pitchFamily="65" charset="-122"/>
      <p:regular r:id="rId40"/>
    </p:embeddedFont>
    <p:embeddedFont>
      <p:font typeface="方正黑体_GBK" pitchFamily="65" charset="-122"/>
      <p:regular r:id="rId41"/>
    </p:embeddedFont>
    <p:embeddedFont>
      <p:font typeface="微软雅黑" pitchFamily="34" charset="-122"/>
      <p:regular r:id="rId42"/>
      <p:bold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2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font" Target="fonts/font23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5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5" Type="http://schemas.openxmlformats.org/officeDocument/2006/relationships/image" Target="../media/image8.TIF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６ 景阳冈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你认为下面对武松的评价正确吗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请说一说你的看法。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评价一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武松很勇敢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明知山有虎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偏向虎山行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评价二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武松很要面子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有些鲁莽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不听别人善意的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劝告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7819" y="3138496"/>
            <a:ext cx="1068173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这两种评价都有道理。武松明知冈上有老虎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还敢过冈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而且最终打死了老虎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这是他勇敢的一面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另外他不听店家劝阻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有些固执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而且看到官府的榜文后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不肯返回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说明他争强好胜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很要面子。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862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0850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课内外对比阅读。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选文一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景阳冈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武松见了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叫声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呵呀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从青石上翻将下来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便拿那条梢棒在手里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闪在青石边。那个大虫又饥又渴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把两只爪在地下略按一按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和身望上一扑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从半空里撺将下来。武松被那一惊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酒都做冷汗出了。说时迟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那时快。武松见大虫扑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991146"/>
            <a:ext cx="11006455" cy="3933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只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闪在大虫背后。那大虫背后看人最难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便把前爪搭在地下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把腰胯一掀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掀将起来。武松只一躲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躲在一边。大虫见掀他不着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吼一声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却似半天里起个霹雳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振得那山冈也动。把这铁棒也似虎尾倒竖起来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只一剪。武松却又闪在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一边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991146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小标宋_GBK"/>
                <a:cs typeface="Times New Roman"/>
              </a:rPr>
              <a:t>选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文二</a:t>
            </a:r>
            <a:r>
              <a:rPr lang="en-US" altLang="zh-CN" sz="3400">
                <a:latin typeface="方正小标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方正小标宋_GBK"/>
                <a:cs typeface="Times New Roman"/>
              </a:rPr>
              <a:t>林冲棒打洪教头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楷体_GBK"/>
                <a:cs typeface="Times New Roman"/>
              </a:rPr>
              <a:t>洪教头恼恨林冲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又想赢得这锭银子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便用了浑身的功夫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使出个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把火烧天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的招式。林冲把棒一横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还了个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拨草寻蛇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的招式。洪教头跳起来大喊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举起棒劈头打来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林冲往后一退。洪教头一棒落空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他一个踉跄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还没有站稳脚跟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就又提起了棒。林冲看他虽然气势汹汹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但脚步已乱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便抡起棒一扫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那棒直扫到他的小腿骨上。洪教头措手不及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扑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的一声倒在地上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棒也甩出老远。众人见此情景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哈哈大笑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起来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4046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991146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这两篇选文都选自名著《水浒传》。这部长篇小说中还有许多脍炙人口的故事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两篇选文主要是通过对人物的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描写来表现人物特点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塑造人物形象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58282" y="1761656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吴用智取生辰纲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2546811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鲁智深倒拔垂杨柳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67850" y="333779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动作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375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8" y="991146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关注武松打虎和林冲与洪教头比武的场面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体会人物的性格特点。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285" y="2435137"/>
            <a:ext cx="6472989" cy="4035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3281650" y="445306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52675" y="5375482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02517" y="3602829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闪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95552" y="4453061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躲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53907" y="5364827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113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05990"/>
            <a:ext cx="11760200" cy="366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406096" y="3506173"/>
            <a:ext cx="59859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还没有站稳脚跟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就又提起了棒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40946" y="1889928"/>
            <a:ext cx="49744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spc="-30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还了个“拨草寻蛇”的招式</a:t>
            </a:r>
            <a:endParaRPr lang="zh-CN" altLang="en-US" b="1" spc="-3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79618" y="2657883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往后一退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32018" y="3501128"/>
            <a:ext cx="23727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抡起棒一扫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095" y="4706035"/>
            <a:ext cx="1157000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从中我们能看出武松和林冲都具有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特点。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75016" y="4706035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机智勇敢、武艺高强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4391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219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结合下列资料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再查找《水浒传》的相关资料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说说你还知道武松的哪些故事。</a:t>
            </a:r>
          </a:p>
          <a:p>
            <a:pPr indent="722313"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宋黑_GBK"/>
                <a:cs typeface="Times New Roman"/>
              </a:rPr>
              <a:t>资料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《水浒传》是我国著名的古代长篇小说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写了北宋末年以宋江为首的众多梁山好汉的故事。武松是这部小说的主要人物之一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在梁山一百单八将中排行第十四位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人称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行者武松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。景阳冈打虎之后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他被阳谷县令任命为都头。后来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他历经波折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投靠梁山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成为十大步军头领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之一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3611" y="5886821"/>
            <a:ext cx="10563726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示例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: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醉打蒋门神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大闹飞云浦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;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投奔二龙山。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宋体"/>
                <a:cs typeface="Times New Roman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0205"/>
            <a:ext cx="1129752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5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下面是给《水浒传》中的人物颁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选择其中一个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说说你颁给谁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并简述颁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奖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的理由。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我把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奖颁给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因为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pic>
        <p:nvPicPr>
          <p:cNvPr id="8" name="image34.jpeg"/>
          <p:cNvPicPr/>
          <p:nvPr/>
        </p:nvPicPr>
        <p:blipFill rotWithShape="1">
          <a:blip r:embed="rId5"/>
          <a:srcRect l="2956" r="4090"/>
          <a:stretch/>
        </p:blipFill>
        <p:spPr>
          <a:xfrm>
            <a:off x="159343" y="2449044"/>
            <a:ext cx="11698687" cy="14228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84686" y="398749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最讲义气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48263" y="398749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鲁智深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9705" y="3772053"/>
            <a:ext cx="1086221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为人慷慨大方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疾恶如仇。如他见郑屠欺侮金翠莲父女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三拳打死了镇关西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随后出家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593008"/>
            <a:ext cx="1123736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 smtClean="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根据要求完成练习。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武松肚中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jī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kě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来到酒店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吃了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yì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dié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热菜、几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jīn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牛肉</a:t>
            </a:r>
            <a:r>
              <a:rPr lang="en-US" altLang="zh-CN" sz="3400" spc="-15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又喝了十几碗酒</a:t>
            </a:r>
            <a:r>
              <a:rPr lang="en-US" altLang="zh-CN" sz="3400" spc="-15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不听店家劝阻执意上冈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ɡǎnɡ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ɡānɡ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他读了</a:t>
            </a:r>
            <a:r>
              <a:rPr lang="zh-CN" altLang="zh-CN" sz="3400" u="sng" spc="-150" smtClean="0">
                <a:latin typeface="Calibri"/>
                <a:ea typeface="方正楷体_GBK"/>
                <a:cs typeface="Times New Roman"/>
              </a:rPr>
              <a:t>印信榜文</a:t>
            </a:r>
            <a:r>
              <a:rPr lang="en-US" altLang="zh-CN" sz="3400" spc="-15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上面表示</a:t>
            </a:r>
            <a:r>
              <a:rPr lang="en-US" altLang="zh-CN" sz="3400" spc="-150" smtClean="0">
                <a:latin typeface="方正楷体_GBK"/>
                <a:ea typeface="宋体"/>
                <a:cs typeface="Times New Roman"/>
              </a:rPr>
              <a:t>: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冈上有大虫</a:t>
            </a:r>
            <a:r>
              <a:rPr lang="en-US" altLang="zh-CN" sz="3400" spc="-15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单身客人不许白日过冈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请勿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wù</a:t>
            </a:r>
            <a:r>
              <a:rPr lang="zh-CN" altLang="zh-CN" sz="3400" u="sng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NEU-XT"/>
                <a:ea typeface="宋体"/>
                <a:cs typeface="Times New Roman"/>
              </a:rPr>
              <a:t>mù</a:t>
            </a:r>
            <a:r>
              <a:rPr lang="en-US" altLang="zh-CN" sz="3400" u="sng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自误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。虽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zhī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xī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读拼音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写字词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并用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标出加点字的正确读音。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7765" y="25056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饥渴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94482" y="252274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一碟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61984" y="342201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斤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22832" y="491393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知悉</a:t>
            </a:r>
            <a:endParaRPr lang="zh-CN" altLang="en-US" b="1">
              <a:solidFill>
                <a:srgbClr val="E72582"/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516811" y="4703438"/>
            <a:ext cx="1055035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5402179" y="5361164"/>
            <a:ext cx="606508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505459" y="4335501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99710" y="518561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477318" y="865934"/>
            <a:ext cx="11470039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根据要求完成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练习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有虎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但他英雄气盛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更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jiān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酒意正浓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不顾日头西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zhuì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手提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梢棒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袒着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xiōnɡ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tánɡ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直奔树林。突遇大虎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最终武松仗一身武艺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将虎打死。天色看黑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手中梢棒也已折成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liǎnɡ</a:t>
            </a:r>
            <a:r>
              <a:rPr lang="en-US" altLang="zh-CN" sz="3400" smtClean="0">
                <a:latin typeface="Calibri"/>
                <a:ea typeface="方正楷体_GBK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jié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</a:t>
            </a:r>
            <a:r>
              <a:rPr lang="zh-CN" altLang="zh-CN" sz="3400" smtClean="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),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武松担心又跳出一只大虎</a:t>
            </a:r>
            <a:r>
              <a:rPr lang="en-US" altLang="zh-CN" sz="3400" smtClean="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便一步一步挨下山去。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读拼音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写字词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并用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——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标出加点字的正确读音。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08687" y="18579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兼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7929" y="2639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16766" y="263996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胸膛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0950" y="41679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两截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477319" y="865934"/>
            <a:ext cx="1143394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语段中有些词语与现代汉语说法不同</a:t>
            </a:r>
            <a:r>
              <a:rPr lang="en-US" altLang="zh-CN" sz="3400" spc="-15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 smtClean="0">
                <a:latin typeface="Calibri"/>
                <a:ea typeface="宋体"/>
                <a:cs typeface="Times New Roman"/>
              </a:rPr>
              <a:t>请你帮助小明解决疑难。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小明想给语段中画横线的词换个说法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下列词语替换不正确的一项是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印信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印章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	B.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榜文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公告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请勿自误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请不要误了时机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D.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梢棒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防身的棍棒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27435" y="25663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469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477318" y="865934"/>
            <a:ext cx="1142191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语段中有些词语与现代汉语说法不同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请你帮助小明解决疑难。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针对词语替换不正确的一项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请你教教他怎么理解吧。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联系课本中的插图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　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联系古装影视作品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　　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联系生活实际</a:t>
            </a:r>
            <a:endParaRPr lang="zh-CN" altLang="zh-CN" sz="3400" smtClean="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我是用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的方法理解这个词的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因为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19396" y="4011561"/>
            <a:ext cx="41710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Calibri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2002" y="3879587"/>
            <a:ext cx="1074991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生活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请勿入内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en-US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请勿吸烟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中的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勿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不要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的意思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因此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请勿自误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是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不要自己耽误了自己</a:t>
            </a:r>
            <a:r>
              <a:rPr lang="en-US" altLang="zh-CN" sz="3400" b="1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的意思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065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57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下列加点字的读音全部正确的一组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胯下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kuà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霹雳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咆哮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páo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 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诡诈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ɡuǐ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碗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dié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簌簌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拳头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qián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铁锤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chuí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踉跄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lànɡ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迸出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bìnɡ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兼职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jiān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血泊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pō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3908" y="292435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38582" y="292102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25898" y="292102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5945" y="36823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594438" y="3654902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900492" y="366358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4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2911" y="446959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5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613839" y="4459436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874779" y="4459435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832910" y="522738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138582" y="522738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377092" y="5255193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37101" y="18579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7571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选出下列各组词语中书写有误的一项。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胸膛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武艺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阳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岗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洒店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寻思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截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熟悉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拖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走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镑文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申请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匆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忘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饥饿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07130" y="264568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24090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12058" y="42160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31175" y="50533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177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三、读下列句子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体会武松的性格特点。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武松拿起碗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一饮而尽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叫道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这酒好生有气力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武松听了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笑道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便有大虫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我也不怕。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寻思道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我回去时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须吃他耻笑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不是好汉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难以转去。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这几句都是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动作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语言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描写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3678692" y="39874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语言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三、读下列句子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体会武松的性格特点。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武松拿起碗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一饮而尽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叫道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这酒好生有气力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武松听了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笑道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便有大虫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我也不怕。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寻思道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我回去时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须吃他耻笑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不是好汉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难以转去。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武松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的性格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武松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的性格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句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体现了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武松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的性格。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倔强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好面子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胆大无畏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豪爽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机敏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318562" y="418000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89174" y="41850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94535" y="49500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996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1199</Words>
  <Application>Microsoft Office PowerPoint</Application>
  <PresentationFormat>自定义</PresentationFormat>
  <Paragraphs>159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0" baseType="lpstr">
      <vt:lpstr>Arial</vt:lpstr>
      <vt:lpstr>宋体</vt:lpstr>
      <vt:lpstr>NEU-XT</vt:lpstr>
      <vt:lpstr>方正大标宋简体</vt:lpstr>
      <vt:lpstr>方正楷体_GBK</vt:lpstr>
      <vt:lpstr>方正隶变_GBK</vt:lpstr>
      <vt:lpstr>Wingdings</vt:lpstr>
      <vt:lpstr>汉仪雅酷黑 95W</vt:lpstr>
      <vt:lpstr>方正书宋_GBK</vt:lpstr>
      <vt:lpstr>方正仿宋_GBK</vt:lpstr>
      <vt:lpstr>华文宋体</vt:lpstr>
      <vt:lpstr>NEU-BZ</vt:lpstr>
      <vt:lpstr>方正大标宋_GBK</vt:lpstr>
      <vt:lpstr>NEU-HZ</vt:lpstr>
      <vt:lpstr>Times New Roman</vt:lpstr>
      <vt:lpstr>Calibri</vt:lpstr>
      <vt:lpstr>方正小标宋_GBK</vt:lpstr>
      <vt:lpstr>方正宋黑_GBK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2026-03-03T08:16:35Z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