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7" r:id="rId5"/>
    <p:sldId id="528" r:id="rId6"/>
    <p:sldId id="529" r:id="rId7"/>
    <p:sldId id="530" r:id="rId8"/>
    <p:sldId id="523" r:id="rId9"/>
    <p:sldId id="524" r:id="rId10"/>
    <p:sldId id="531" r:id="rId11"/>
    <p:sldId id="525" r:id="rId12"/>
    <p:sldId id="526" r:id="rId13"/>
    <p:sldId id="532" r:id="rId14"/>
    <p:sldId id="533" r:id="rId15"/>
    <p:sldId id="534" r:id="rId16"/>
    <p:sldId id="498" r:id="rId17"/>
    <p:sldId id="535" r:id="rId18"/>
    <p:sldId id="522" r:id="rId19"/>
    <p:sldId id="537" r:id="rId20"/>
    <p:sldId id="538" r:id="rId21"/>
    <p:sldId id="539" r:id="rId22"/>
    <p:sldId id="540" r:id="rId23"/>
    <p:sldId id="541" r:id="rId24"/>
    <p:sldId id="542" r:id="rId25"/>
    <p:sldId id="543" r:id="rId26"/>
    <p:sldId id="536" r:id="rId27"/>
    <p:sldId id="427" r:id="rId28"/>
  </p:sldIdLst>
  <p:sldSz cx="12192000" cy="6858000"/>
  <p:notesSz cx="6858000" cy="9144000"/>
  <p:embeddedFontLst>
    <p:embeddedFont>
      <p:font typeface="NEU-XT" pitchFamily="18" charset="-122"/>
      <p:regular r:id="rId29"/>
    </p:embeddedFont>
    <p:embeddedFont>
      <p:font typeface="方正大标宋简体" charset="-122"/>
      <p:regular r:id="rId30"/>
    </p:embeddedFont>
    <p:embeddedFont>
      <p:font typeface="方正楷体_GBK" pitchFamily="65" charset="-122"/>
      <p:regular r:id="rId31"/>
    </p:embeddedFont>
    <p:embeddedFont>
      <p:font typeface="方正隶变_GBK" pitchFamily="65" charset="-122"/>
      <p:regular r:id="rId32"/>
    </p:embeddedFont>
    <p:embeddedFont>
      <p:font typeface="方正魏碑_GBK" pitchFamily="65" charset="-122"/>
      <p:regular r:id="rId33"/>
    </p:embeddedFont>
    <p:embeddedFont>
      <p:font typeface="方正书宋_GBK" pitchFamily="65" charset="-122"/>
      <p:regular r:id="rId34"/>
    </p:embeddedFont>
    <p:embeddedFont>
      <p:font typeface="方正仿宋_GBK" pitchFamily="65" charset="-122"/>
      <p:regular r:id="rId35"/>
    </p:embeddedFont>
    <p:embeddedFont>
      <p:font typeface="华文宋体" pitchFamily="2" charset="-122"/>
      <p:regular r:id="rId36"/>
    </p:embeddedFont>
    <p:embeddedFont>
      <p:font typeface="NEU-BZ" pitchFamily="2" charset="-122"/>
      <p:regular r:id="rId37"/>
      <p:bold r:id="rId38"/>
      <p:italic r:id="rId39"/>
      <p:boldItalic r:id="rId40"/>
    </p:embeddedFont>
    <p:embeddedFont>
      <p:font typeface="方正大标宋_GBK" pitchFamily="65" charset="-122"/>
      <p:regular r:id="rId41"/>
    </p:embeddedFont>
    <p:embeddedFont>
      <p:font typeface="NEU-HZ" pitchFamily="2" charset="-122"/>
      <p:regular r:id="rId42"/>
      <p:italic r:id="rId43"/>
    </p:embeddedFont>
    <p:embeddedFont>
      <p:font typeface="Calibri" pitchFamily="34" charset="0"/>
      <p:regular r:id="rId44"/>
      <p:bold r:id="rId45"/>
      <p:italic r:id="rId46"/>
      <p:boldItalic r:id="rId47"/>
    </p:embeddedFont>
    <p:embeddedFont>
      <p:font typeface="方正小标宋_GBK" pitchFamily="65" charset="-122"/>
      <p:regular r:id="rId48"/>
    </p:embeddedFont>
    <p:embeddedFont>
      <p:font typeface="方正黑体_GBK" pitchFamily="65" charset="-122"/>
      <p:regular r:id="rId49"/>
    </p:embeddedFont>
    <p:embeddedFont>
      <p:font typeface="微软雅黑" pitchFamily="34" charset="-122"/>
      <p:regular r:id="rId50"/>
      <p:bold r:id="rId5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-86" y="-475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50" Type="http://schemas.openxmlformats.org/officeDocument/2006/relationships/font" Target="fonts/font22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3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slide" Target="slide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4.T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5.TIF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第二单元综合训练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3437899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3453288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EE00BEC-650C-E417-7AF4-589EFA1B45C0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下面的评语中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评价第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部作品的一项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写鬼写妖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高人一等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刺贪刺虐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入骨三分。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满纸荒唐言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一把辛酸泪。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其想象新奇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上天入地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出神入化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可说达到了登峰造极的地步。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22120" y="106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272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6845"/>
            <a:ext cx="1124939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五、日积月累。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人闲桂花落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。月出惊山鸟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81078" y="1717841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夜静春山空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47952" y="169882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时鸣春涧中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5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六、读名著故事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学习创编剧本。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小标宋_GBK"/>
                <a:cs typeface="Times New Roman"/>
              </a:rPr>
              <a:t>空城计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孔明分拨已定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先引五千兵退去西城县搬运粮草。忽然十余次飞马报到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司马懿引大军十五万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望西城蜂拥而来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时孔明身边别无大将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只有一班文官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所引五千军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已分一半先运粮草去了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只剩二千五百军在城中。众官听得这个消息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尽皆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失色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317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718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孔明登城望之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果然尘土冲天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魏兵分两路望西城县杀来。孔明传令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教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将旌旗尽皆隐匿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诸军各守城铺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如有妄行出入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及高言大语者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斩之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!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大开四门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每一门用二十军士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扮作百姓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洒扫街道。如魏兵到时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不可擅动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吾自有计。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孔明乃披鹤氅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戴纶巾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引二小童携琴一张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于城上敌楼前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凭栏而坐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焚香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操琴</a:t>
            </a:r>
            <a:r>
              <a:rPr lang="zh-CN" altLang="zh-CN" sz="3400" smtClean="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768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57431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却说司马懿前军哨到城下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见了如此模样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皆不敢进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急报与司马懿。懿笑而不信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遂止住三军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自飞马远远望之。果见孔明坐于城楼之上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笑容可掬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焚香操琴。左有一童子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手捧宝剑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右有一童子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手执麈尾。城门内外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有二十余百姓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低头洒扫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傍若无人。懿看毕大疑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便到中军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教后军作前军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前军作后军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望北山路而退。次子司马昭曰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莫非诸葛亮无军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故作此态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父亲何故便退兵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懿曰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亮平生谨慎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不曾弄险。今大开城门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必有埋伏。我兵若进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中其计也。汝辈岂知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宜速退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r>
              <a:rPr lang="en-US" altLang="zh-CN" sz="3400" smtClean="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22">
            <a:extLst>
              <a:ext uri="{FF2B5EF4-FFF2-40B4-BE49-F238E27FC236}">
                <a16:creationId xmlns="" xmlns:a16="http://schemas.microsoft.com/office/drawing/2014/main" id="{B6D7B695-EFC8-44E0-BD6D-60765652EDCB}"/>
              </a:ext>
            </a:extLst>
          </p:cNvPr>
          <p:cNvSpPr txBox="1"/>
          <p:nvPr/>
        </p:nvSpPr>
        <p:spPr>
          <a:xfrm>
            <a:off x="4968088" y="2434318"/>
            <a:ext cx="24779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00" b="1">
                <a:latin typeface="华文宋体" panose="02010600040101010101" pitchFamily="2" charset="-122"/>
                <a:ea typeface="华文宋体" panose="02010600040101010101" pitchFamily="2" charset="-122"/>
              </a:rPr>
              <a:t>····   </a:t>
            </a:r>
            <a:endParaRPr lang="zh-CN" altLang="en-US" sz="340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005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1006455" cy="4735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BZ"/>
                <a:ea typeface="宋体"/>
                <a:cs typeface="Times New Roman"/>
              </a:rPr>
              <a:t>④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于是两路兵尽皆退去。孔明见魏军远去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抚掌而笑。众官无不骇然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乃问孔明曰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司马懿乃魏之名将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今统十五万精兵到此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见了丞相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便速退去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何也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孔明曰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此人料吾生平谨慎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必不弄险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见如此模样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疑有伏兵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所以退去。吾非行险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盖因不得已而用之。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……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众皆惊服曰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丞相之机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神鬼莫测。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879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剧目简介。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这个故事出自《三国演义》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下面回目名称与这个故事有关的是哪一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汉兵劫寨破曹真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武侯斗阵辱仲达。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陨大星汉丞相归天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见木像魏都督丧胆。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马谡拒谏失街亭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武侯弹琴退仲达。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用奇谋孔明借箭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献密计黄盖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受刑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10277" y="25918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590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剧情分为起因、发展、高潮、结局四幕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请给这四幕剧拟小标题。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699026"/>
              </p:ext>
            </p:extLst>
          </p:nvPr>
        </p:nvGraphicFramePr>
        <p:xfrm>
          <a:off x="694655" y="2782428"/>
          <a:ext cx="10817260" cy="2246772"/>
        </p:xfrm>
        <a:graphic>
          <a:graphicData uri="http://schemas.openxmlformats.org/drawingml/2006/table">
            <a:tbl>
              <a:tblPr firstRow="1" firstCol="1" bandRow="1"/>
              <a:tblGrid>
                <a:gridCol w="3155448"/>
                <a:gridCol w="2707106"/>
                <a:gridCol w="2550694"/>
                <a:gridCol w="2404012"/>
              </a:tblGrid>
              <a:tr h="1123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第一幕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第二幕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第三幕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Calibri"/>
                          <a:ea typeface="方正魏碑_GBK"/>
                          <a:cs typeface="Times New Roman"/>
                        </a:rPr>
                        <a:t>第四幕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3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37144" y="4167971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司马懿兵临城下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5281" y="416797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孔明临危施计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06048" y="4167969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司马懿中计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82528" y="416796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孔明释计</a:t>
            </a:r>
            <a:endParaRPr lang="zh-CN" altLang="en-US" sz="3400" b="1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381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81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故事研读。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下面对词语的解释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有误的是哪一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项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?( 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城铺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城上巡哨的岗棚。　　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鹤氅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外套。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纶巾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头巾。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旌旗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国旗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301014" y="188809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85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817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故事研读。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猜猜下面词语的意思。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笑容可掬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        </a:t>
            </a:r>
            <a:r>
              <a:rPr lang="en-US" altLang="zh-CN" sz="3400" u="sng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834189" y="2273153"/>
            <a:ext cx="10343147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笑容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露出来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好像可以用手捧住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形容笑得明显。文中指诸葛亮笑得很明显。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5715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13835"/>
            <a:ext cx="11006455" cy="54810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一、看拼音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写词语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用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“</a:t>
            </a:r>
            <a:r>
              <a:rPr lang="en-US" altLang="zh-CN" sz="3400">
                <a:latin typeface="Calibri"/>
                <a:ea typeface="NEU-BZ"/>
                <a:cs typeface="Times New Roman"/>
              </a:rPr>
              <a:t>􀳫</a:t>
            </a:r>
            <a:r>
              <a:rPr lang="en-US" altLang="zh-CN" sz="3400">
                <a:latin typeface="NEU-BZ"/>
                <a:ea typeface="方正黑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给加点字选择正确的读音。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XT"/>
                <a:ea typeface="宋体"/>
                <a:cs typeface="Times New Roman"/>
              </a:rPr>
              <a:t>shén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miào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suàn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     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的诸葛亮草船借箭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dù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他才干的东吴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dū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du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周瑜自叹不如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景阳冈上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chāo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chuò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号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行者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的水泊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bó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pō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梁山好汉武松袒露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xiōnɡ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tánɡ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凭着一身武艺打死猛虎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尽显英雄气概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花果山上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石猴在群猴的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nà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hǎn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    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声中跳进水帘洞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被众猴拜为美猴王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;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大观园里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林黛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 smtClean="0">
                <a:latin typeface="NEU-XT"/>
                <a:ea typeface="宋体"/>
                <a:cs typeface="Times New Roman"/>
              </a:rPr>
              <a:t>dài</a:t>
            </a:r>
            <a:r>
              <a:rPr lang="zh-CN" altLang="zh-CN" sz="3400">
                <a:latin typeface="NEU-XT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tài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玉他们放风筝的趣事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尽现他们生活的闲适与快乐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……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00075" y="155711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神机妙算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1472" y="22087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妒忌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2860" y="220178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都督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07741" y="37177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胸膛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562134" y="433331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呐喊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815203" y="298137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496848" y="300297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913624" y="499699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2408587" y="316070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7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986189" y="32225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9145613" y="5190020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09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817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故事研读。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揣摩人物心理。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段中写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孔明登城望之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果然尘土冲天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魏兵分两路望西城县杀来。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此时孔明会怎样想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写出诸葛亮的思考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过程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412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817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故事研读。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联系上下文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揣摩人物心理。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诸葛亮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登楼观望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心想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城县一定会落入魏军之手。司马懿这个人多疑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方正仿宋_GBK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说不定能让司马懿退兵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让西城县逃过一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劫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685800" y="2321283"/>
            <a:ext cx="1073216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司马懿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引大军十五万蜂拥而来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而西城只有区区两千五百名士兵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我若应战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必然不敌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3741813"/>
            <a:ext cx="10220472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如果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我大开城门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故意作出城中无兵之状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242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817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创编剧本。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在了解了剧情和人物形象之后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请你根据第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③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段的内容完成这部分剧本的创编。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地点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人物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司马懿、孔明、司马昭、二十余百姓、前军哨、两位童子等</a:t>
            </a: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道具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琴、宝剑、麈尾、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香炉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等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546284" y="321747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西城县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311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81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创编剧本。</a:t>
            </a:r>
          </a:p>
          <a:p>
            <a:pPr indent="722313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仿宋_GBK"/>
                <a:ea typeface="宋体"/>
                <a:cs typeface="Times New Roman"/>
              </a:rPr>
              <a:t>[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城楼上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孔明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。左有一童子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手捧宝剑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;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右有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一童子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手执麈尾。城门内外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有二十余百姓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低头洒扫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傍若无人。</a:t>
            </a:r>
            <a:r>
              <a:rPr lang="en-US" altLang="zh-CN" sz="3400">
                <a:latin typeface="方正仿宋_GBK"/>
                <a:ea typeface="宋体"/>
                <a:cs typeface="Times New Roman"/>
              </a:rPr>
              <a:t>]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前军哨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跪在地上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焦急地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报告将军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敌军城门大开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诸葛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170815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亮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在城上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弹琴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4167267" y="166540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楷体_GBK"/>
                <a:cs typeface="Times New Roman"/>
              </a:rPr>
              <a:t>焚香操琴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387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817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创编剧本。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司马懿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动作描写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哈哈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怎么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可能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?</a:t>
            </a:r>
          </a:p>
          <a:p>
            <a:pPr indent="1792288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三军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停下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我亲自去看看。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司马懿　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来到城下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见果然如前军哨所报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自言自语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方正楷体_GBK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indent="170815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   </a:t>
            </a:r>
            <a:r>
              <a:rPr lang="en-US" altLang="zh-CN" sz="3400" u="sng" smtClean="0">
                <a:solidFill>
                  <a:schemeClr val="bg2"/>
                </a:solidFill>
                <a:latin typeface="Calibri"/>
                <a:ea typeface="宋体"/>
                <a:cs typeface="Times New Roman"/>
              </a:rPr>
              <a:t>.</a:t>
            </a:r>
          </a:p>
          <a:p>
            <a:pPr indent="1708150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                                 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2852417" y="1641339"/>
            <a:ext cx="290175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勒住战马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大笑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2417" y="3079272"/>
            <a:ext cx="854148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诸葛亮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平生谨慎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不曾弄险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现在城门大开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里面必有埋伏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我军如果进去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正好中了他的计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915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7817"/>
            <a:ext cx="1132158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创编剧本。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司马懿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spc="-300">
                <a:latin typeface="Calibri"/>
                <a:ea typeface="方正楷体_GBK"/>
                <a:cs typeface="Times New Roman"/>
              </a:rPr>
              <a:t>回到中军</a:t>
            </a:r>
            <a:r>
              <a:rPr lang="en-US" altLang="zh-CN" sz="3400" spc="-3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 spc="-300">
                <a:latin typeface="Calibri"/>
                <a:ea typeface="方正楷体_GBK"/>
                <a:cs typeface="Times New Roman"/>
              </a:rPr>
              <a:t>大声传令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司马昭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神态描写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莫非诸葛亮无军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故作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此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1792288"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父亲何故便退兵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司马懿　亮平生谨慎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不曾弄险。今大开城门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必有埋伏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我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1792288">
              <a:lnSpc>
                <a:spcPct val="150000"/>
              </a:lnSpc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兵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若进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中其计也。汝辈岂知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?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宜速退。</a:t>
            </a:r>
            <a:endParaRPr lang="zh-CN" altLang="en-US" sz="3400"/>
          </a:p>
        </p:txBody>
      </p:sp>
      <p:sp>
        <p:nvSpPr>
          <p:cNvPr id="6" name="矩形 5"/>
          <p:cNvSpPr/>
          <p:nvPr/>
        </p:nvSpPr>
        <p:spPr>
          <a:xfrm>
            <a:off x="5994058" y="1593213"/>
            <a:ext cx="55178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敌军恐有埋伏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我们快快撤兵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3286" y="2486653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疑惑不解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825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98604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七、写读后感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表达自己的感想。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722313"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孔明施空城计的故事一定给你留下了深刻的印象。请结合阅读体会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写一篇读后感。要求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把自己的感想表达清楚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感想要真实具体。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另纸写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53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部编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 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五年级语文下册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>
            <a:hlinkClick r:id="rId5" action="ppaction://hlinksldjump"/>
          </p:cNvPr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357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二、根据要求进行选择。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下列各组词语中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都有一个字的读音或书写有误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选出序号。</a:t>
            </a:r>
          </a:p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rabicParenBoth"/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A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妒忌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jì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猕猴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ní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揪住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jiū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541338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石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碣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E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肋骨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 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弓弩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nǔ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山涧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jiàn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水寨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NEU-XT"/>
                <a:ea typeface="宋体"/>
                <a:cs typeface="Times New Roman"/>
              </a:rPr>
              <a:t>zhài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indent="444500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并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裂</a:t>
            </a:r>
            <a:r>
              <a:rPr lang="en-US" altLang="zh-CN" sz="3400" smtClean="0">
                <a:latin typeface="Calibri"/>
                <a:ea typeface="宋体"/>
                <a:cs typeface="Times New Roman"/>
              </a:rPr>
              <a:t>			E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镌刻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1" y="297645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498903" y="2916939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214029" y="29169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1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1819870" y="4416874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2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4946393" y="44409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4A31E79-ABE2-45F0-B5C9-5CDCC84B0C1C}"/>
              </a:ext>
            </a:extLst>
          </p:cNvPr>
          <p:cNvSpPr txBox="1"/>
          <p:nvPr/>
        </p:nvSpPr>
        <p:spPr>
          <a:xfrm>
            <a:off x="7697614" y="4440938"/>
            <a:ext cx="702469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·</a:t>
            </a:r>
            <a:endParaRPr lang="zh-CN" altLang="en-US" sz="3400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39219" y="34701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96040" y="503242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001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751222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结合阅读经验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选择合适的阅读锦囊。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阅读《三国演义》时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遇到难懂的词语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如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人衔枚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马勒口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可以选择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锦囊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方正书宋_GBK"/>
                <a:ea typeface="宋体"/>
                <a:cs typeface="Times New Roman"/>
              </a:rPr>
              <a:t>(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2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阅读《红楼梦》时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为了对贾宝玉有更多的了解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一般可以选择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锦囊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 )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29241" y="4683485"/>
            <a:ext cx="10682673" cy="17552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6846" y="245168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A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711" y="40679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B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341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357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3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下面词语意思解释错误的一项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货郎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在城乡流动地贩卖日用品的人。　 　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　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B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伙计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旧时称店员或长工。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C.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店家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旧时指酒馆、饭铺的主人或管事的人。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	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D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郎中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: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新郎在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中间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78330" y="106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D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1089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357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下列名著人物对应正确的一项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A.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身穿金甲亮堂堂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头戴金冠光映映。手举金箍棒一根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足踏云鞋皆相称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一双怪眼似明星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两耳过肩查又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硬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猪八戒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B.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身长八尺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面如冠玉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头戴纶巾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身披鹤氅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飘飘然有神仙之概。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 smtClean="0">
                <a:latin typeface="Calibri"/>
                <a:ea typeface="方正仿宋_GBK"/>
                <a:cs typeface="Times New Roman"/>
              </a:rPr>
              <a:t>周瑜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38488" y="106382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845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8357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NEU-HZ"/>
                <a:ea typeface="宋体"/>
                <a:cs typeface="Times New Roman"/>
              </a:rPr>
              <a:t>4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下列名著人物对应正确的一项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是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(          )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mtClean="0">
                <a:latin typeface="Calibri"/>
                <a:ea typeface="宋体"/>
                <a:cs typeface="Times New Roman"/>
              </a:rPr>
              <a:t>C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两弯似蹙非蹙罥烟眉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一双似喜非喜含情目。态生两靥之愁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娇袭一身之病。泪光点点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娇喘微微。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林黛玉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D.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黑熊般一身粗肉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铁牛似遍体顽皮。交加一字赤黄眉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双眼赤丝乱系。怒发浑如铁刷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狰狞好似狻猊。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——</a:t>
            </a:r>
            <a:r>
              <a:rPr lang="zh-CN" altLang="zh-CN" sz="3400">
                <a:latin typeface="Calibri"/>
                <a:ea typeface="方正仿宋_GBK"/>
                <a:cs typeface="Times New Roman"/>
              </a:rPr>
              <a:t>宋江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02393" y="10517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NEU-HZ"/>
                <a:ea typeface="宋体"/>
                <a:cs typeface="Times New Roman"/>
              </a:rPr>
              <a:t>C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909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964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三、读句子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按要求完成练习。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武松笑道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: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原来恁地。我却吃了三碗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如何不醉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?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NEU-BZ"/>
                <a:ea typeface="宋体"/>
                <a:cs typeface="Times New Roman"/>
              </a:rPr>
              <a:t>②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众猴听说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即拱伏无违。一个个序齿排班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朝上礼拜</a:t>
            </a:r>
            <a:r>
              <a:rPr lang="en-US" altLang="zh-CN" sz="3400">
                <a:latin typeface="方正楷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都称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千岁大王</a:t>
            </a:r>
            <a:r>
              <a:rPr lang="en-US" altLang="zh-CN" sz="3400">
                <a:latin typeface="NEU-BZ"/>
                <a:ea typeface="方正楷体_GBK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方正楷体_GBK"/>
                <a:cs typeface="Times New Roman"/>
              </a:rPr>
              <a:t>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indent="1071563"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宋体"/>
                <a:cs typeface="Times New Roman"/>
              </a:rPr>
              <a:t>联系生活经验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结合语境</a:t>
            </a:r>
            <a:r>
              <a:rPr lang="en-US" altLang="zh-CN" sz="340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可以知道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恁地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意思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是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联系影视剧中古代群臣朝拜皇帝的情景</a:t>
            </a:r>
            <a:r>
              <a:rPr lang="en-US" altLang="zh-CN" sz="3400" spc="-150">
                <a:latin typeface="方正书宋_GBK"/>
                <a:ea typeface="宋体"/>
                <a:cs typeface="Times New Roman"/>
              </a:rPr>
              <a:t>,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可以猜测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拱伏无违</a:t>
            </a:r>
            <a:r>
              <a:rPr lang="en-US" altLang="zh-CN" sz="3400" spc="-15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          </a:t>
            </a:r>
            <a:r>
              <a:rPr lang="en-US" altLang="zh-CN" sz="3400" u="sng" smtClean="0">
                <a:solidFill>
                  <a:schemeClr val="bg1"/>
                </a:solidFill>
                <a:latin typeface="Calibri"/>
                <a:ea typeface="宋体"/>
                <a:cs typeface="Times New Roman"/>
              </a:rPr>
              <a:t>.</a:t>
            </a:r>
            <a:endParaRPr lang="en-US" altLang="zh-CN" sz="3400" u="sng" smtClean="0">
              <a:solidFill>
                <a:srgbClr val="A46AA6"/>
              </a:solidFill>
              <a:latin typeface="Calibri"/>
              <a:ea typeface="方正仿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</a:t>
            </a:r>
            <a:r>
              <a:rPr lang="en-US" altLang="zh-CN" sz="3400" smtClean="0">
                <a:latin typeface="方正书宋_GBK"/>
                <a:ea typeface="宋体"/>
                <a:cs typeface="Times New Roman"/>
              </a:rPr>
              <a:t>;</a:t>
            </a:r>
            <a:r>
              <a:rPr lang="en-US" altLang="zh-CN" sz="3400" smtClean="0">
                <a:latin typeface="NEU-BZ"/>
                <a:ea typeface="宋体"/>
                <a:cs typeface="Times New Roman"/>
              </a:rPr>
              <a:t>“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序齿排班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”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的意思是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5009" y="4155940"/>
            <a:ext cx="202972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如此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这样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59" y="4748578"/>
            <a:ext cx="10647815" cy="13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                                                    </a:t>
            </a:r>
            <a:r>
              <a:rPr lang="zh-CN" altLang="zh-CN" sz="3400" b="1" smtClean="0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行礼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伏拜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没有违逆</a:t>
            </a:r>
            <a:r>
              <a:rPr lang="en-US" altLang="zh-CN" sz="3400" b="1">
                <a:solidFill>
                  <a:srgbClr val="E72582"/>
                </a:solidFill>
                <a:latin typeface="方正仿宋_GBK"/>
                <a:ea typeface="宋体"/>
                <a:cs typeface="Times New Roman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表示全部顺从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78025" y="5525522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按照年龄大小排好顺序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159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语文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rId4" action="ppaction://hlinksldjump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691"/>
            <a:ext cx="11273457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/>
                <a:ea typeface="方正黑体_GBK"/>
                <a:cs typeface="Times New Roman"/>
              </a:rPr>
              <a:t>四、观察下面几幅图</a:t>
            </a:r>
            <a:r>
              <a:rPr lang="en-US" altLang="zh-CN" sz="3400">
                <a:latin typeface="方正黑体_GBK"/>
                <a:ea typeface="宋体"/>
                <a:cs typeface="Times New Roman"/>
              </a:rPr>
              <a:t>,</a:t>
            </a:r>
            <a:r>
              <a:rPr lang="zh-CN" altLang="zh-CN" sz="3400">
                <a:latin typeface="Calibri"/>
                <a:ea typeface="方正黑体_GBK"/>
                <a:cs typeface="Times New Roman"/>
              </a:rPr>
              <a:t>完成练习。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Calibri"/>
                <a:ea typeface="宋体"/>
                <a:cs typeface="Times New Roman"/>
              </a:rPr>
              <a:t> </a:t>
            </a:r>
            <a:endParaRPr lang="zh-CN" altLang="zh-CN" sz="340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NEU-HZ"/>
                <a:ea typeface="宋体"/>
                <a:cs typeface="Times New Roman"/>
              </a:rPr>
              <a:t>1</a:t>
            </a:r>
            <a:r>
              <a:rPr lang="en-US" altLang="zh-CN" sz="3400">
                <a:latin typeface="Calibri"/>
                <a:ea typeface="宋体"/>
                <a:cs typeface="Times New Roman"/>
              </a:rPr>
              <a:t>.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上面四幅图代表的故事分别出自中国古典</a:t>
            </a:r>
            <a:r>
              <a:rPr lang="zh-CN" altLang="zh-CN" sz="3400" spc="-150">
                <a:latin typeface="Calibri"/>
                <a:ea typeface="宋体"/>
                <a:cs typeface="Times New Roman"/>
              </a:rPr>
              <a:t>名著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《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》</a:t>
            </a:r>
            <a:endParaRPr lang="en-US" altLang="zh-CN" sz="340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smtClean="0">
                <a:latin typeface="Calibri"/>
                <a:ea typeface="宋体"/>
                <a:cs typeface="Times New Roman"/>
              </a:rPr>
              <a:t>《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</a:t>
            </a:r>
            <a:r>
              <a:rPr lang="zh-CN" altLang="zh-CN" sz="3400" u="sng" smtClean="0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》 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 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》。图</a:t>
            </a:r>
            <a:r>
              <a:rPr lang="en-US" altLang="zh-CN" sz="3400">
                <a:latin typeface="NEU-BZ"/>
                <a:ea typeface="宋体"/>
                <a:cs typeface="Times New Roman"/>
              </a:rPr>
              <a:t>①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讲述的故事是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《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en-US" altLang="zh-CN" sz="3400" u="sng" smtClean="0">
                <a:latin typeface="Calibri"/>
                <a:ea typeface="宋体"/>
                <a:cs typeface="Times New Roman"/>
              </a:rPr>
              <a:t>                        </a:t>
            </a:r>
            <a:r>
              <a:rPr lang="zh-CN" altLang="zh-CN" sz="3400" u="sng">
                <a:latin typeface="Calibri"/>
                <a:ea typeface="宋体"/>
                <a:cs typeface="Times New Roman"/>
              </a:rPr>
              <a:t>　</a:t>
            </a:r>
            <a:r>
              <a:rPr lang="zh-CN" altLang="zh-CN" sz="3400">
                <a:latin typeface="Calibri"/>
                <a:ea typeface="宋体"/>
                <a:cs typeface="Times New Roman"/>
              </a:rPr>
              <a:t>》</a:t>
            </a:r>
            <a:r>
              <a:rPr lang="zh-CN" altLang="zh-CN" sz="3400" smtClean="0">
                <a:latin typeface="Calibri"/>
                <a:ea typeface="宋体"/>
                <a:cs typeface="Times New Roman"/>
              </a:rPr>
              <a:t>。</a:t>
            </a:r>
            <a:endParaRPr lang="zh-CN" altLang="zh-CN" sz="340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4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5459" y="1806189"/>
            <a:ext cx="10932789" cy="206797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13358" y="399952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水浒传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7032" y="478158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西游记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5971" y="478158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红楼梦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49980" y="477459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三国演义</a:t>
            </a:r>
            <a:endParaRPr lang="zh-CN" altLang="en-US" b="1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3454" y="556363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Calibri"/>
                <a:ea typeface="方正仿宋_GBK"/>
                <a:cs typeface="Times New Roman"/>
              </a:rPr>
              <a:t>武松打虎</a:t>
            </a:r>
            <a:endParaRPr lang="zh-CN" altLang="en-US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54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1601</Words>
  <Application>Microsoft Office PowerPoint</Application>
  <PresentationFormat>自定义</PresentationFormat>
  <Paragraphs>208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Arial</vt:lpstr>
      <vt:lpstr>宋体</vt:lpstr>
      <vt:lpstr>NEU-XT</vt:lpstr>
      <vt:lpstr>方正大标宋简体</vt:lpstr>
      <vt:lpstr>方正楷体_GBK</vt:lpstr>
      <vt:lpstr>方正隶变_GBK</vt:lpstr>
      <vt:lpstr>Wingdings</vt:lpstr>
      <vt:lpstr>汉仪雅酷黑 95W</vt:lpstr>
      <vt:lpstr>方正魏碑_GBK</vt:lpstr>
      <vt:lpstr>楷体</vt:lpstr>
      <vt:lpstr>方正书宋_GBK</vt:lpstr>
      <vt:lpstr>方正仿宋_GBK</vt:lpstr>
      <vt:lpstr>华文宋体</vt:lpstr>
      <vt:lpstr>NEU-BZ</vt:lpstr>
      <vt:lpstr>方正大标宋_GBK</vt:lpstr>
      <vt:lpstr>NEU-HZ</vt:lpstr>
      <vt:lpstr>Times New Roman</vt:lpstr>
      <vt:lpstr>Calibri</vt:lpstr>
      <vt:lpstr>方正小标宋_GBK</vt:lpstr>
      <vt:lpstr>方正黑体_GBK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微软用户</cp:lastModifiedBy>
  <cp:revision>246</cp:revision>
  <dcterms:created xsi:type="dcterms:W3CDTF">2019-06-19T02:08:00Z</dcterms:created>
  <dcterms:modified xsi:type="dcterms:W3CDTF">2026-03-03T09:29:14Z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