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NEU-HZ" pitchFamily="2" charset="-122"/>
      <p:regular r:id="rId9"/>
      <p:italic r:id="rId10"/>
    </p:embeddedFont>
    <p:embeddedFont>
      <p:font typeface="方正小标宋_GBK" pitchFamily="65" charset="-122"/>
      <p:regular r:id="rId11"/>
    </p:embeddedFont>
    <p:embeddedFont>
      <p:font typeface="华文宋体" pitchFamily="2" charset="-122"/>
      <p:regular r:id="rId12"/>
    </p:embeddedFont>
    <p:embeddedFont>
      <p:font typeface="方正隶变_GBK" pitchFamily="65" charset="-122"/>
      <p:regular r:id="rId13"/>
    </p:embeddedFont>
    <p:embeddedFont>
      <p:font typeface="NEU-BZ" pitchFamily="2" charset="-122"/>
      <p:regular r:id="rId14"/>
      <p:bold r:id="rId15"/>
      <p:italic r:id="rId16"/>
      <p:boldItalic r:id="rId17"/>
    </p:embeddedFont>
    <p:embeddedFont>
      <p:font typeface="方正大标宋简体" charset="-122"/>
      <p:regular r:id="rId18"/>
    </p:embeddedFont>
    <p:embeddedFont>
      <p:font typeface="方正仿宋_GBK" pitchFamily="65" charset="-122"/>
      <p:regular r:id="rId19"/>
    </p:embeddedFont>
    <p:embeddedFont>
      <p:font typeface="方正大标宋_GBK" pitchFamily="65" charset="-122"/>
      <p:regular r:id="rId20"/>
    </p:embeddedFont>
    <p:embeddedFont>
      <p:font typeface="微软雅黑" pitchFamily="34" charset="-122"/>
      <p:regular r:id="rId21"/>
      <p:bold r:id="rId22"/>
    </p:embeddedFont>
    <p:embeddedFont>
      <p:font typeface="方正黑体_GBK" pitchFamily="65" charset="-122"/>
      <p:regular r:id="rId23"/>
    </p:embeddedFon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方正楷体_GBK" pitchFamily="65" charset="-122"/>
      <p:regular r:id="rId28"/>
    </p:embeddedFont>
    <p:embeddedFont>
      <p:font typeface="NEU-XT" pitchFamily="18" charset="-122"/>
      <p:regular r:id="rId29"/>
    </p:embeddedFont>
    <p:embeddedFont>
      <p:font typeface="方正书宋_GBK" pitchFamily="65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第五单元综合练习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68661"/>
            <a:ext cx="11417836" cy="3333776"/>
            <a:chOff x="505459" y="868661"/>
            <a:chExt cx="11417836" cy="3333776"/>
          </a:xfrm>
        </p:grpSpPr>
        <p:sp>
          <p:nvSpPr>
            <p:cNvPr id="3" name="矩形 2"/>
            <p:cNvSpPr/>
            <p:nvPr/>
          </p:nvSpPr>
          <p:spPr>
            <a:xfrm>
              <a:off x="505459" y="868661"/>
              <a:ext cx="11417836" cy="32316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一、用</a:t>
              </a:r>
              <a:r>
                <a:rPr lang="en-US" altLang="zh-CN" sz="3400">
                  <a:latin typeface="NEU-BZ"/>
                  <a:ea typeface="方正黑体_GBK"/>
                  <a:cs typeface="Times New Roman"/>
                </a:rPr>
                <a:t>“</a:t>
              </a:r>
              <a:r>
                <a:rPr lang="en-US" altLang="zh-CN" sz="3400">
                  <a:latin typeface="Calibri"/>
                  <a:ea typeface="NEU-BZ"/>
                  <a:cs typeface="Times New Roman"/>
                </a:rPr>
                <a:t>􀳫</a:t>
              </a:r>
              <a:r>
                <a:rPr lang="en-US" altLang="zh-CN" sz="3400">
                  <a:latin typeface="NEU-BZ"/>
                  <a:ea typeface="方正黑体_GBK"/>
                  <a:cs typeface="Times New Roman"/>
                </a:rPr>
                <a:t>”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给加点的字选择正确的读音。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宋体"/>
                  <a:cs typeface="Times New Roman"/>
                </a:rPr>
                <a:t>监生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jiān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 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jiàn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		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揩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眼泪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kǎi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 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kāi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	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一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茎灯草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jīn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 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jīng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宋体"/>
                  <a:cs typeface="Times New Roman"/>
                </a:rPr>
                <a:t>脚腕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wǎn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 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wàn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	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铸成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zhù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shòu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	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扳不动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bān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bāi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endParaRPr lang="zh-CN" altLang="zh-CN" sz="3400">
                <a:effectLst/>
                <a:latin typeface="Calibri"/>
                <a:ea typeface="宋体"/>
                <a:cs typeface="Times New Roman"/>
              </a:endParaRPr>
            </a:p>
          </p:txBody>
        </p:sp>
        <p:sp>
          <p:nvSpPr>
            <p:cNvPr id="8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505460" y="2564590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4159049" y="2548541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8257807" y="2526450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956865" y="3586884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2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4183113" y="3572315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7882508" y="3586884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721706" y="237456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555768" y="236253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0668584" y="240520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072651" y="338067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438861" y="342296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609813" y="342793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二、下列书写完全正确的一组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是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摔跤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无凝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挺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脱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肢体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威严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格局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派头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屏樟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鼓点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街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接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发怔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难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勘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6880514" y="991634"/>
            <a:ext cx="5725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黑体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7266940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三、读拼音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55165" y="1796883"/>
            <a:ext cx="9047614" cy="2631979"/>
            <a:chOff x="1155165" y="1796883"/>
            <a:chExt cx="9047614" cy="2631979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000"/>
            <a:stretch/>
          </p:blipFill>
          <p:spPr bwMode="auto">
            <a:xfrm>
              <a:off x="1155165" y="1796883"/>
              <a:ext cx="9047614" cy="1129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000"/>
            <a:stretch/>
          </p:blipFill>
          <p:spPr bwMode="auto">
            <a:xfrm>
              <a:off x="1155165" y="3299362"/>
              <a:ext cx="9047614" cy="1129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9" name="矩形 8"/>
          <p:cNvSpPr/>
          <p:nvPr/>
        </p:nvSpPr>
        <p:spPr>
          <a:xfrm>
            <a:off x="1708666" y="2241313"/>
            <a:ext cx="115768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侄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子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17585" y="2241313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喉</a:t>
            </a:r>
            <a:r>
              <a:rPr lang="zh-CN" altLang="zh-CN" sz="3400" b="1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咙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75762" y="2241313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衔</a:t>
            </a:r>
            <a:r>
              <a:rPr lang="zh-CN" altLang="zh-CN" sz="3400" b="1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接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25974" y="3787727"/>
            <a:ext cx="11785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剃</a:t>
            </a:r>
            <a:r>
              <a:rPr lang="zh-CN" altLang="zh-CN" sz="3400" b="1">
                <a:solidFill>
                  <a:srgbClr val="E72582"/>
                </a:solidFill>
                <a:ea typeface="Calibri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头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01809" y="3779888"/>
            <a:ext cx="16145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伤</a:t>
            </a:r>
            <a:r>
              <a:rPr lang="zh-CN" altLang="zh-CN" sz="3400" b="1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ea typeface="Calibri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疤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039666" y="3787727"/>
            <a:ext cx="21066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腮</a:t>
            </a:r>
            <a:r>
              <a:rPr lang="zh-CN" altLang="zh-CN" sz="3400" b="1">
                <a:solidFill>
                  <a:srgbClr val="E72582"/>
                </a:solidFill>
                <a:ea typeface="Calibri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ea typeface="Calibri"/>
                <a:cs typeface="Times New Roman"/>
              </a:rPr>
              <a:t>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帮</a:t>
            </a:r>
            <a:r>
              <a:rPr lang="zh-CN" altLang="zh-CN" sz="3400" b="1" smtClean="0">
                <a:solidFill>
                  <a:srgbClr val="E72582"/>
                </a:solidFill>
                <a:ea typeface="Calibri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子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5992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四、为课文中的人物制作名片。下面填到名片横线上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正确的是哪一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项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?(         )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endParaRPr lang="en-US" altLang="zh-CN" sz="3400">
              <a:effectLst/>
              <a:latin typeface="方正黑体_GBK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endParaRPr lang="en-US" altLang="zh-CN" sz="3400" smtClean="0">
              <a:latin typeface="方正黑体_GBK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endParaRPr lang="en-US" altLang="zh-CN" sz="3400">
              <a:effectLst/>
              <a:latin typeface="方正黑体_GBK"/>
              <a:ea typeface="宋体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endParaRPr lang="en-US" altLang="zh-CN" sz="3400" smtClean="0">
              <a:latin typeface="方正黑体_GBK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>
              <a:effectLst/>
              <a:latin typeface="方正黑体_GBK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虚心好学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严监生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技艺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高超</a:t>
            </a:r>
            <a:r>
              <a:rPr lang="en-US" altLang="zh-CN" sz="36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刘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伯承</a:t>
            </a:r>
            <a:endParaRPr lang="zh-CN" altLang="zh-CN" sz="4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技艺高超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严监生</a:t>
            </a:r>
            <a:r>
              <a:rPr lang="en-US" altLang="zh-CN" sz="360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6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方正楷体_GBK"/>
                <a:cs typeface="Times New Roman"/>
              </a:rPr>
              <a:t>机敏灵活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诸葛亮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97457" y="143872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67" y="2054276"/>
            <a:ext cx="10940047" cy="2881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五、下面对加点词的解释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不恰当的一项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是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登时就没了气。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顿时。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脖子可是几乎与头一边儿粗。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一样。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越发指得紧了。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更加。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上下没有一个地方不挺脱的。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洒脱。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8950720" y="10397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1527582" y="2112504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1570411" y="3664575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5401753" y="4437449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4331375" y="2905432"/>
            <a:ext cx="151282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244</Words>
  <Application>Microsoft Office PowerPoint</Application>
  <PresentationFormat>自定义</PresentationFormat>
  <Paragraphs>66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8" baseType="lpstr">
      <vt:lpstr>Arial</vt:lpstr>
      <vt:lpstr>宋体</vt:lpstr>
      <vt:lpstr>Wingdings</vt:lpstr>
      <vt:lpstr>汉仪雅酷黑 95W</vt:lpstr>
      <vt:lpstr>NEU-HZ</vt:lpstr>
      <vt:lpstr>方正小标宋_GBK</vt:lpstr>
      <vt:lpstr>Times New Roman</vt:lpstr>
      <vt:lpstr>华文宋体</vt:lpstr>
      <vt:lpstr>方正隶变_GBK</vt:lpstr>
      <vt:lpstr>NEU-BZ</vt:lpstr>
      <vt:lpstr>方正大标宋简体</vt:lpstr>
      <vt:lpstr>方正仿宋_GBK</vt:lpstr>
      <vt:lpstr>楷体</vt:lpstr>
      <vt:lpstr>方正大标宋_GBK</vt:lpstr>
      <vt:lpstr>微软雅黑</vt:lpstr>
      <vt:lpstr>方正黑体_GBK</vt:lpstr>
      <vt:lpstr>Calibri</vt:lpstr>
      <vt:lpstr>方正楷体_GBK</vt:lpstr>
      <vt:lpstr>NEU-XT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238</cp:revision>
  <dcterms:created xsi:type="dcterms:W3CDTF">2019-06-19T02:08:00Z</dcterms:created>
  <dcterms:modified xsi:type="dcterms:W3CDTF">2026-03-16T07:14:44Z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