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9" r:id="rId5"/>
    <p:sldId id="527" r:id="rId6"/>
    <p:sldId id="528" r:id="rId7"/>
    <p:sldId id="523" r:id="rId8"/>
    <p:sldId id="524" r:id="rId9"/>
    <p:sldId id="530" r:id="rId10"/>
    <p:sldId id="531" r:id="rId11"/>
    <p:sldId id="532" r:id="rId12"/>
    <p:sldId id="498" r:id="rId13"/>
    <p:sldId id="535" r:id="rId14"/>
    <p:sldId id="525" r:id="rId15"/>
    <p:sldId id="533" r:id="rId16"/>
    <p:sldId id="534" r:id="rId17"/>
    <p:sldId id="526" r:id="rId18"/>
    <p:sldId id="536" r:id="rId19"/>
    <p:sldId id="537" r:id="rId20"/>
    <p:sldId id="538" r:id="rId21"/>
    <p:sldId id="427" r:id="rId22"/>
  </p:sldIdLst>
  <p:sldSz cx="12192000" cy="6858000"/>
  <p:notesSz cx="6858000" cy="9144000"/>
  <p:embeddedFontLst>
    <p:embeddedFont>
      <p:font typeface="方正书宋_GBK" pitchFamily="65" charset="-122"/>
      <p:regular r:id="rId23"/>
    </p:embeddedFont>
    <p:embeddedFont>
      <p:font typeface="方正大标宋简体" charset="-122"/>
      <p:regular r:id="rId24"/>
    </p:embeddedFont>
    <p:embeddedFont>
      <p:font typeface="华文宋体" pitchFamily="2" charset="-122"/>
      <p:regular r:id="rId25"/>
    </p:embeddedFont>
    <p:embeddedFont>
      <p:font typeface="方正隶变_GBK" pitchFamily="65" charset="-122"/>
      <p:regular r:id="rId26"/>
    </p:embeddedFont>
    <p:embeddedFont>
      <p:font typeface="方正黑体_GBK" pitchFamily="65" charset="-122"/>
      <p:regular r:id="rId27"/>
    </p:embeddedFont>
    <p:embeddedFont>
      <p:font typeface="NEU-HZ" pitchFamily="2" charset="-122"/>
      <p:regular r:id="rId28"/>
      <p:italic r:id="rId29"/>
    </p:embeddedFont>
    <p:embeddedFont>
      <p:font typeface="方正楷体_GBK" pitchFamily="65" charset="-122"/>
      <p:regular r:id="rId30"/>
    </p:embeddedFont>
    <p:embeddedFont>
      <p:font typeface="方正大标宋_GBK" pitchFamily="65" charset="-122"/>
      <p:regular r:id="rId31"/>
    </p:embeddedFont>
    <p:embeddedFont>
      <p:font typeface="NEU-BZ" pitchFamily="2" charset="-122"/>
      <p:regular r:id="rId32"/>
      <p:bold r:id="rId33"/>
      <p:italic r:id="rId34"/>
      <p:boldItalic r:id="rId35"/>
    </p:embeddedFont>
    <p:embeddedFont>
      <p:font typeface="NEU-XT" pitchFamily="18" charset="-122"/>
      <p:regular r:id="rId36"/>
    </p:embeddedFont>
    <p:embeddedFont>
      <p:font typeface="方正仿宋_GBK" pitchFamily="65" charset="-122"/>
      <p:regular r:id="rId37"/>
    </p:embeddedFont>
    <p:embeddedFont>
      <p:font typeface="Calibri" pitchFamily="34" charset="0"/>
      <p:regular r:id="rId38"/>
      <p:bold r:id="rId39"/>
      <p:italic r:id="rId40"/>
      <p:boldItalic r:id="rId41"/>
    </p:embeddedFont>
    <p:embeddedFont>
      <p:font typeface="方正小标宋_GBK" pitchFamily="65" charset="-122"/>
      <p:regular r:id="rId42"/>
    </p:embeddedFont>
    <p:embeddedFont>
      <p:font typeface="微软雅黑" pitchFamily="34" charset="-122"/>
      <p:regular r:id="rId43"/>
      <p:bold r:id="rId4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42" Type="http://schemas.openxmlformats.org/officeDocument/2006/relationships/font" Target="fonts/font20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41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font" Target="fonts/font18.fntdata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4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openxmlformats.org/officeDocument/2006/relationships/font" Target="fonts/font21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6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5.TIF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10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青山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处处埋忠骨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四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、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读下面的句子</a:t>
            </a:r>
            <a:r>
              <a:rPr lang="en-US" altLang="zh-CN" sz="3400" spc="-15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结合毛主席的言行举止</a:t>
            </a:r>
            <a:r>
              <a:rPr lang="en-US" altLang="zh-CN" sz="3400" spc="-15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完成下面的练习。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儿子活着不能相见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就让我见见遗骨吧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毛主席想。然而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他很快打消了这种念头。他若有所思地说道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哪个战士的血肉之躯不是父母所生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不能因为我是主席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就要搞特殊。不是有千千万万志愿军烈士安葬在朝鲜吗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岸英是我的儿子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也是朝鲜人民的儿子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就尊重朝鲜人民的意愿吧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 smtClean="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383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20126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【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从语言中体会人物内心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】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毛主席作为一位普通的父亲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希望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但是作为国家领导人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毛主席决定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0700" y="1653371"/>
            <a:ext cx="49808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爱子的遗骨可以回国安葬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24088" y="2402414"/>
            <a:ext cx="873492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将毛岸英和其他志愿军烈士一起安葬在朝鲜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747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1052" y="1596940"/>
            <a:ext cx="11016916" cy="7850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课内外对比阅读。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小标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小标宋_GBK"/>
                <a:cs typeface="Times New Roman"/>
              </a:rPr>
              <a:t>一</a:t>
            </a:r>
            <a:r>
              <a:rPr lang="en-US" altLang="zh-CN" sz="3400">
                <a:latin typeface="方正小标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方正小标宋_GBK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方正小标宋_GBK"/>
                <a:cs typeface="Times New Roman"/>
              </a:rPr>
              <a:t>青山处处埋忠骨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节选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秘书将电报记录稿交毛主席签字的一瞬间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毛主席下意识地踌躇了一会儿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那种神情分明在说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难道岸英真的回不来了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父子真的不能相见了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毛主席黯然的目光转向窗外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右手指指写字台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示意秘书将电报记录稿放在上面。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第二天早上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秘书来到毛主席的卧室。毛主席已经出去了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签过字的电报记录稿被放在了枕头上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下面是被泪水打湿的枕巾。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青山处处埋忠骨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何须马革裹尸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还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01052" y="1308172"/>
            <a:ext cx="1101691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第二天早上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秘书来到毛主席的卧室。毛主席已经出去了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签过字的电报记录稿被放在了枕头上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下面是被泪水打湿的枕巾。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青山处处埋忠骨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何须马革裹尸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还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700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94999" y="837819"/>
            <a:ext cx="1101691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小标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小标宋_GBK"/>
                <a:cs typeface="Times New Roman"/>
              </a:rPr>
              <a:t>二</a:t>
            </a:r>
            <a:r>
              <a:rPr lang="en-US" altLang="zh-CN" sz="3400">
                <a:latin typeface="方正小标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方正小标宋_GBK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方正小标宋_GBK"/>
                <a:cs typeface="Times New Roman"/>
              </a:rPr>
              <a:t>毛主席在花山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节选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>
                <a:latin typeface="Calibri"/>
                <a:ea typeface="宋体"/>
                <a:cs typeface="Times New Roman"/>
              </a:rPr>
              <a:t>1948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年的春夏之交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毛主席转移到了花山村。在临时借用的农家房舍里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他夜以继日地为解放全中国的事业操劳着。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一天早晨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毛主席正看地图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忽然抬起头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问警卫员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u="sng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昨天这个时候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门口花椒树下的碾子有碾米声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现在又到了碾米的时候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怎么没动静了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呢</a:t>
            </a:r>
            <a:r>
              <a:rPr lang="en-US" altLang="zh-CN" sz="3400" u="sng" smtClean="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 u="sng" smtClean="0">
                <a:latin typeface="NEU-BZ"/>
                <a:ea typeface="方正楷体_GBK"/>
                <a:cs typeface="Times New Roman"/>
              </a:rPr>
              <a:t>”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94999" y="837819"/>
            <a:ext cx="11016916" cy="552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警卫员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报告主席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为了不影响您工作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我和村长商量了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要他请乡亲们到别处碾去了。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毛主席皱了皱眉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把拿起来的香烟又放下了。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这怎么行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他严肃地说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这会影响群众吃饭的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不能因为我们在这里工作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就影响群众的生活。昨天傍晚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我们一起散步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你也看见了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这个村只有两台石碾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让乡亲们集中到一个碾子上碾米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就会耽误一半人的正常吃饭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 smtClean="0">
                <a:latin typeface="NEU-BZ"/>
                <a:ea typeface="方正楷体_GBK"/>
                <a:cs typeface="Times New Roman"/>
              </a:rPr>
              <a:t>”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893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94999" y="837819"/>
            <a:ext cx="1101691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警卫员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解释道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这碾子一转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对您工作干扰太大。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毛主席递给他一支烟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自己也点燃了一支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这怎么会呢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多年的战争生活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使我习惯了在各种环境中工作。这样吧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我交给你一个任务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尽快把乡亲们请到这里来碾米。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警卫员拔腿就走。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注意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抽着烟和群众说话是不礼貌的。说话态度要诚恳。</a:t>
            </a:r>
            <a:r>
              <a:rPr lang="en-US" altLang="zh-CN" sz="3400" u="sng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主席说。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1241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14110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读两篇选文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关注人物的动作、语言、神态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体会人物描写的作用。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选文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一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中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画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的句子是对毛主席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  <a:p>
            <a:pPr>
              <a:lnSpc>
                <a:spcPct val="150000"/>
              </a:lnSpc>
            </a:pP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描写。从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黯然的目光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可以知道毛主席的心情是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指指写字台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这一动作则表现了毛主席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166471" y="23391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神态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71998" y="23391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43648" y="323979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悲痛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02861" y="3920552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作出抉择的艰难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主要对毛主席进行了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的描写。画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句子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和句子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表现了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毛主席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句子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表现了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毛主席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en-US" altLang="zh-CN" sz="34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十分体察民情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留心百姓的生活。　　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坚持和人民群众同甘共苦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不搞特殊。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与群众的深厚情谊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对警卫员的关心和教育。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习惯了在各种环境中工作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不怕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干扰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624350" y="86109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语言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07893" y="90628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36519" y="176165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81677" y="26399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0271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读到选文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下面是被泪水打湿的枕巾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你眼前浮现出怎样的画面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发挥想象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试着把毛主席当时的神态、动作写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具体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u="sng" smtClean="0">
                <a:latin typeface="方正书宋_GBK"/>
                <a:ea typeface="宋体"/>
                <a:cs typeface="Times New Roman"/>
              </a:rPr>
              <a:t>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</a:t>
            </a:r>
            <a:endParaRPr lang="zh-CN" altLang="en-US" sz="3400" u="sng"/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82053" y="2204041"/>
            <a:ext cx="10262935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夜深人静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时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毛主席躺在床上用手温柔地抚摸着岸英的照片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泪如泉涌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从眼角直流到枕巾上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……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833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488249"/>
            <a:ext cx="11006455" cy="51433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一、根据语境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看拼音写字词。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毛主席从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pénɡ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德怀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nǐ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dìnɡ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的电报中得知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bēn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朝鲜战场的爱子毛岸英牺牲了。他不禁回想起当初送爱子去农村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duàn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liàn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的点点滴滴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目光中流露出无限的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juàn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liàn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。可他还是决定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zūn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zhònɡ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朝鲜人民的意愿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qiān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字答应将岸英安葬在朝鲜。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74216" y="235120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18345" y="235120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拟定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47393" y="313830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奔赴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18345" y="381905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锻炼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52071" y="45770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眷恋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17516" y="52869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尊重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479352" y="528690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签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158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中写了哪件事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这件事表现了毛主席对群众的什么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感情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7833" y="2847889"/>
            <a:ext cx="10814082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写了毛主席让警卫员请乡亲们回花椒树下碾米这件事。表现了毛主席热爱群众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关心群众的感情。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5506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下列各组词语中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都有一个加点字的读音是错误的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请选出来。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枕巾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zhěn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流露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lòu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NEU-XT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血肉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xuè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凑近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còu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参谋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móu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安葬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zhàng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黯然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àn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拟定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nǐ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HZ"/>
                <a:ea typeface="宋体"/>
                <a:cs typeface="Times New Roman"/>
              </a:rPr>
              <a:t>   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325069" y="422812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77469" y="569197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08271" y="365416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839045" y="365416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08270" y="443553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409636" y="444344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19871" y="522961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839044" y="522961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08271" y="599974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487809" y="593730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下列各组词语中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都有一个加点字的读音是错误的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请选出来。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包裹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guǒ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朝鲜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xiǎn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踌躇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特殊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endParaRPr lang="zh-CN" altLang="en-US" sz="3400"/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80237" y="364144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792893" y="364144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724245" y="441146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853052" y="441146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21330" y="412076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0647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下列加点词语运用有误的一项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看着眼前的美景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我情不自禁地说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真美啊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听着音乐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我不由自主地和着节拍跳起舞来。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游戏开始了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哥哥若有所思地玩了起来。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在那危急关头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黄继光用自己的血肉之躯挡住了敌人的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炮口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326457" y="107585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4404357" y="2061338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3125295" y="2881782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3963515" y="3649735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6529446" y="4465940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807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下面句子中与其他三句意思不同的一项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哪个战士的血肉之躯不是父母所生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哪个战士的血肉之躯是父母所生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战士的血肉之躯都是父母所生的。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没有战士的血肉之躯不是父母所生。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9034932" y="109991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5080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7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435516" y="771583"/>
            <a:ext cx="4076398" cy="31818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三、词语理解。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毛主席下意识地踌躇了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一会儿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中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踌躇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右边是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明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在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词典中找到的解释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踌躇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应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选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第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种解释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踌躇满志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一词中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踌躇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应选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第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种解释。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98296" y="2343483"/>
            <a:ext cx="20265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chóu</a:t>
            </a:r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chú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9871" y="394643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7888" y="474548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四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、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读下面的句子</a:t>
            </a:r>
            <a:r>
              <a:rPr lang="en-US" altLang="zh-CN" sz="3400" spc="-15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结合毛主席的言行举止</a:t>
            </a:r>
            <a:r>
              <a:rPr lang="en-US" altLang="zh-CN" sz="3400" spc="-15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完成下面的练习。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从见到这封电报起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毛主席整整一天没说一句话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只是一支接着一支地吸着烟。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【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从动作中体会人物内心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】 毛主席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一支接着一支地吸着烟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他可能在想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9863" y="3695251"/>
            <a:ext cx="1045544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岸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英怎么会牺牲呢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这不是真的。这孩子从小经历坎坷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和我聚少离多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但每次都能平安地回到我的身边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可这次怎么就永远地回不来了呢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四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、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读下面的句子</a:t>
            </a:r>
            <a:r>
              <a:rPr lang="en-US" altLang="zh-CN" sz="3400" spc="-15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结合毛主席的言行举止</a:t>
            </a:r>
            <a:r>
              <a:rPr lang="en-US" altLang="zh-CN" sz="3400" spc="-15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完成下面的练习。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毛主席不由自主地站了起来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仰起头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望着天花板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强忍着心中的悲痛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目光中流露出无限的眷恋。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【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从神态中体会人物内心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】 毛主席目光中流露出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无限的眷恋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他可能在想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方正仿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29462" y="3906361"/>
            <a:ext cx="610803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岸英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我多么希望能够见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最后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9863" y="4714528"/>
            <a:ext cx="180473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一面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呀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97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1322</Words>
  <Application>Microsoft Office PowerPoint</Application>
  <PresentationFormat>自定义</PresentationFormat>
  <Paragraphs>159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1" baseType="lpstr">
      <vt:lpstr>Arial</vt:lpstr>
      <vt:lpstr>宋体</vt:lpstr>
      <vt:lpstr>方正书宋_GBK</vt:lpstr>
      <vt:lpstr>方正大标宋简体</vt:lpstr>
      <vt:lpstr>华文宋体</vt:lpstr>
      <vt:lpstr>方正隶变_GBK</vt:lpstr>
      <vt:lpstr>Wingdings</vt:lpstr>
      <vt:lpstr>汉仪雅酷黑 95W</vt:lpstr>
      <vt:lpstr>方正黑体_GBK</vt:lpstr>
      <vt:lpstr>NEU-HZ</vt:lpstr>
      <vt:lpstr>方正楷体_GBK</vt:lpstr>
      <vt:lpstr>方正大标宋_GBK</vt:lpstr>
      <vt:lpstr>NEU-BZ</vt:lpstr>
      <vt:lpstr>Times New Roman</vt:lpstr>
      <vt:lpstr>NEU-XT</vt:lpstr>
      <vt:lpstr>方正仿宋_GBK</vt:lpstr>
      <vt:lpstr>Calibri</vt:lpstr>
      <vt:lpstr>方正小标宋_GBK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2026-03-14T02:20:48Z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