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498" r:id="rId8"/>
    <p:sldId id="524" r:id="rId9"/>
    <p:sldId id="529" r:id="rId10"/>
    <p:sldId id="525" r:id="rId11"/>
    <p:sldId id="427" r:id="rId12"/>
  </p:sldIdLst>
  <p:sldSz cx="12192000" cy="6858000"/>
  <p:notesSz cx="6858000" cy="9144000"/>
  <p:embeddedFontLst>
    <p:embeddedFont>
      <p:font typeface="NEU-XT" pitchFamily="18" charset="-122"/>
      <p:regular r:id="rId13"/>
    </p:embeddedFont>
    <p:embeddedFont>
      <p:font typeface="方正大标宋简体" charset="-122"/>
      <p:regular r:id="rId14"/>
    </p:embeddedFont>
    <p:embeddedFont>
      <p:font typeface="方正楷体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方正书宋_GBK" pitchFamily="65" charset="-122"/>
      <p:regular r:id="rId17"/>
    </p:embeddedFont>
    <p:embeddedFont>
      <p:font typeface="华文宋体" pitchFamily="2" charset="-122"/>
      <p:regular r:id="rId18"/>
    </p:embeddedFont>
    <p:embeddedFont>
      <p:font typeface="方正仿宋_GBK" pitchFamily="65" charset="-122"/>
      <p:regular r:id="rId19"/>
    </p:embeddedFont>
    <p:embeddedFont>
      <p:font typeface="NEU-BZ" pitchFamily="2" charset="-122"/>
      <p:regular r:id="rId20"/>
      <p:bold r:id="rId21"/>
      <p:italic r:id="rId22"/>
      <p:boldItalic r:id="rId23"/>
    </p:embeddedFont>
    <p:embeddedFont>
      <p:font typeface="方正大标宋_GBK" pitchFamily="65" charset="-122"/>
      <p:regular r:id="rId24"/>
    </p:embeddedFont>
    <p:embeddedFont>
      <p:font typeface="NEU-HZ" pitchFamily="2" charset="-122"/>
      <p:regular r:id="rId25"/>
      <p:italic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方正小标宋_GBK" pitchFamily="65" charset="-122"/>
      <p:regular r:id="rId31"/>
    </p:embeddedFont>
    <p:embeddedFont>
      <p:font typeface="方正黑体_GBK" pitchFamily="65" charset="-122"/>
      <p:regular r:id="rId32"/>
    </p:embeddedFont>
    <p:embeddedFont>
      <p:font typeface="微软雅黑" pitchFamily="34" charset="-122"/>
      <p:regular r:id="rId33"/>
      <p:bold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font" Target="fonts/font2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font" Target="fonts/font2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spc="-3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７</a:t>
            </a:r>
            <a:r>
              <a:rPr lang="zh-CN" altLang="en-US" sz="6000" spc="-300" baseline="30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∗</a:t>
            </a:r>
            <a:r>
              <a:rPr lang="zh-CN" altLang="en-US" sz="600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  猴王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出世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22533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《西游记》的作者是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。选段出自第七回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讲述了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和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之间斗法的过程。孙悟空一个筋斗能翻出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他见到的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撑天柱子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实际上是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从选段中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我看到了一个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的孙悟空。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这里称孙悟空为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我还知道《西游记》中对孙悟空的其他称呼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262329" y="861964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吴承恩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2968" y="164133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孙悟空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04412" y="164133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如来佛祖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2900" y="239933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十万八千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40889" y="3150332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如来佛祖的五根手指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73351" y="3975466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调皮可爱、心思细腻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04412" y="5527539"/>
            <a:ext cx="49808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美猴王、弼马温、孙行者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595460"/>
            <a:ext cx="1114110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一、下面加点字的读音完全正确的一项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是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省得受气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shěng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猕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猿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石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qiǎo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抓耳挠腮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náo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镌刻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juàn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涧水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瞑目蹲身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míng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顽劣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lüè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遂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suì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拖男挈女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qiè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迸裂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bèng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楷书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kǎi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57972" y="28213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40951" y="281344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25309" y="279546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07395" y="36037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92626" y="35818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241697" y="36037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42511" y="43663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463797" y="436637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66399" y="440696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707394" y="519010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140982" y="519010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862273" y="519059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94738" y="176165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二、遇到难懂的词语可以通过多种方法去猜测其意思。请根据要求完成练习。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读到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石碣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可以联系上下文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知道其意思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一座有名的大山　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泉水中凸出的石头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刻字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石碑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27445" y="25615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抓耳挠腮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一词可以结合生活经验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或者是联系其动作可知该词语的意思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形容焦急而又没办法的样子　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形容在情况紧急时不慌不忙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我还知道这样的表示动作的词语有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1225" y="186994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77791" y="39634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摇头晃脑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511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喜不自胜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可以通过抓住关键字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来理解其意思是与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的心情有关。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30237" y="84107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83818" y="16851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高兴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477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0148"/>
            <a:ext cx="1138174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三、小明在读下面的句子时遇到了一些困难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请你帮他解决。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真个好所在。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→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将句子改写为现代汉语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他瞑目蹲身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将身一纵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径跳入瀑布泉中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忽睁睛抬头观看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那里边却无水无波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明明朗朗的一架桥梁。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这句话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了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的情景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一系列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体现了石猴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的特点。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78397" y="1593213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真是个好地方。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7937" y="4808730"/>
            <a:ext cx="75879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石猴如何跳进瀑布及跳进瀑布后看到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7071" y="558769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49919" y="5604775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敏捷、勇敢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3557" y="1695687"/>
            <a:ext cx="1091835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阅读《西游记》选段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回答问题。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那大圣闻言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暗笑道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这如来十分好呆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我老孙一筋斗去十万八千里。他那手掌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方圆不满一尺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如何跳不出去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那大圣收了如意棒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抖擞神威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将身一纵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站在佛祖手心里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却道声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我出去也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一路云光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只管前进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忽见有五根肉红柱子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撑着一股青气。他道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此间乃尽头路了。这番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回去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49508" y="908455"/>
            <a:ext cx="10918357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如来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作证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灵霄宫定是我坐也。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又思量说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且住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等我留下些记号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方好与如来说话。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拔下一根毫毛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吹口仙气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变作一管浓墨双毫笔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在那中间柱子上写一行大字云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齐天大圣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到此一游。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写毕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收了毫毛。又不庄尊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却在第一根柱子根下撒了一泡猴尿。翻转筋斗云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径回本处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站在如来掌内道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我已去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今来了。你教玉帝让天宫与我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pc="-15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49508" y="908455"/>
            <a:ext cx="10918357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如来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骂道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我把你这个尿精猴子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你正好不曾离了我掌哩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大圣道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你是不知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我去到天尽头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见五根肉红柱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撑着一股青气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我留个记在那里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你敢和我同去看么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如来道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不消去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你只自低头看看。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那大圣睁圆火眼金睛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低头看时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原来佛祖右手中指写着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齐天大圣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到此一游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。大指丫里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还有些猴尿臊气。大圣吃了一惊道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有这等事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有这等事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我将此字写在撑天柱子上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如何却在他手指上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莫非有个未卜先知的法术。我决不信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不信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等我再去来</a:t>
            </a:r>
            <a:r>
              <a:rPr lang="en-US" altLang="zh-CN" sz="3400" spc="-15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 spc="-15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 </a:t>
            </a:r>
            <a:r>
              <a:rPr lang="en-US" altLang="zh-CN" sz="3400" spc="-150" smtClean="0">
                <a:latin typeface="方正仿宋_GBK"/>
                <a:ea typeface="宋体"/>
                <a:cs typeface="Times New Roman"/>
              </a:rPr>
              <a:t>                         (</a:t>
            </a:r>
            <a:r>
              <a:rPr lang="zh-CN" altLang="zh-CN" sz="3400" spc="-150">
                <a:latin typeface="Calibri"/>
                <a:ea typeface="方正仿宋_GBK"/>
                <a:cs typeface="Times New Roman"/>
              </a:rPr>
              <a:t>有删改</a:t>
            </a:r>
            <a:r>
              <a:rPr lang="en-US" altLang="zh-CN" sz="3400" spc="-15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 spc="-15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566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695</Words>
  <Application>Microsoft Office PowerPoint</Application>
  <PresentationFormat>自定义</PresentationFormat>
  <Paragraphs>82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Arial</vt:lpstr>
      <vt:lpstr>宋体</vt:lpstr>
      <vt:lpstr>NEU-XT</vt:lpstr>
      <vt:lpstr>方正大标宋简体</vt:lpstr>
      <vt:lpstr>方正楷体_GBK</vt:lpstr>
      <vt:lpstr>方正隶变_GBK</vt:lpstr>
      <vt:lpstr>Wingdings</vt:lpstr>
      <vt:lpstr>汉仪雅酷黑 95W</vt:lpstr>
      <vt:lpstr>方正书宋_GBK</vt:lpstr>
      <vt:lpstr>华文宋体</vt:lpstr>
      <vt:lpstr>方正仿宋_GBK</vt:lpstr>
      <vt:lpstr>NEU-BZ</vt:lpstr>
      <vt:lpstr>方正大标宋_GBK</vt:lpstr>
      <vt:lpstr>NEU-HZ</vt:lpstr>
      <vt:lpstr>Times New Roman</vt:lpstr>
      <vt:lpstr>Calibri</vt:lpstr>
      <vt:lpstr>方正小标宋_GBK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244</cp:revision>
  <dcterms:created xsi:type="dcterms:W3CDTF">2019-06-19T02:08:00Z</dcterms:created>
  <dcterms:modified xsi:type="dcterms:W3CDTF">2026-03-03T08:31:35Z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