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方正大标宋_GBK" pitchFamily="65" charset="-122"/>
      <p:regular r:id="rId10"/>
    </p:embeddedFont>
    <p:embeddedFont>
      <p:font typeface="方正仿宋_GBK" pitchFamily="65" charset="-122"/>
      <p:regular r:id="rId11"/>
    </p:embeddedFont>
    <p:embeddedFont>
      <p:font typeface="方正书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大标宋简体" charset="-122"/>
      <p:regular r:id="rId17"/>
    </p:embeddedFont>
    <p:embeddedFont>
      <p:font typeface="方正隶变_GBK" pitchFamily="65" charset="-12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NEU-HZ" pitchFamily="2" charset="-122"/>
      <p:regular r:id="rId23"/>
      <p:italic r:id="rId24"/>
    </p:embeddedFont>
    <p:embeddedFont>
      <p:font typeface="方正楷体_GBK" pitchFamily="65" charset="-122"/>
      <p:regular r:id="rId25"/>
    </p:embeddedFont>
    <p:embeddedFont>
      <p:font typeface="微软雅黑" pitchFamily="34" charset="-122"/>
      <p:regular r:id="rId26"/>
      <p:bold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军　神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4229043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60" y="1791614"/>
            <a:ext cx="10987485" cy="3274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571360" y="2266418"/>
            <a:ext cx="2092662" cy="1090390"/>
            <a:chOff x="1987734" y="1843323"/>
            <a:chExt cx="2092662" cy="1090390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53595"/>
              </p:ext>
            </p:extLst>
          </p:nvPr>
        </p:nvGraphicFramePr>
        <p:xfrm>
          <a:off x="598853" y="231647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诊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3539151" y="2253963"/>
            <a:ext cx="2092662" cy="1090390"/>
            <a:chOff x="1987734" y="1843323"/>
            <a:chExt cx="2092662" cy="1090390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565277"/>
              </p:ext>
            </p:extLst>
          </p:nvPr>
        </p:nvGraphicFramePr>
        <p:xfrm>
          <a:off x="3566644" y="230401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龄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6422424" y="2245827"/>
            <a:ext cx="2092662" cy="1090390"/>
            <a:chOff x="1987734" y="1843323"/>
            <a:chExt cx="2092662" cy="1090390"/>
          </a:xfrm>
        </p:grpSpPr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085940"/>
              </p:ext>
            </p:extLst>
          </p:nvPr>
        </p:nvGraphicFramePr>
        <p:xfrm>
          <a:off x="6449917" y="229587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带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9342087" y="2233372"/>
            <a:ext cx="2092662" cy="1090390"/>
            <a:chOff x="1987734" y="1843323"/>
            <a:chExt cx="2092662" cy="1090390"/>
          </a:xfrm>
        </p:grpSpPr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498167"/>
              </p:ext>
            </p:extLst>
          </p:nvPr>
        </p:nvGraphicFramePr>
        <p:xfrm>
          <a:off x="9369580" y="228342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审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586601" y="3964435"/>
            <a:ext cx="2092662" cy="1090390"/>
            <a:chOff x="1987734" y="1843323"/>
            <a:chExt cx="2092662" cy="1090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139810"/>
              </p:ext>
            </p:extLst>
          </p:nvPr>
        </p:nvGraphicFramePr>
        <p:xfrm>
          <a:off x="614094" y="401448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慈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8" name="组合 27"/>
          <p:cNvGrpSpPr/>
          <p:nvPr/>
        </p:nvGrpSpPr>
        <p:grpSpPr>
          <a:xfrm>
            <a:off x="3554392" y="3951980"/>
            <a:ext cx="2092662" cy="1090390"/>
            <a:chOff x="1987734" y="1843323"/>
            <a:chExt cx="2092662" cy="1090390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103500"/>
              </p:ext>
            </p:extLst>
          </p:nvPr>
        </p:nvGraphicFramePr>
        <p:xfrm>
          <a:off x="3581885" y="400203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崭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新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2" name="组合 31"/>
          <p:cNvGrpSpPr/>
          <p:nvPr/>
        </p:nvGrpSpPr>
        <p:grpSpPr>
          <a:xfrm>
            <a:off x="6437665" y="3943844"/>
            <a:ext cx="2092662" cy="1090390"/>
            <a:chOff x="1987734" y="1843323"/>
            <a:chExt cx="2092662" cy="1090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5" name="表格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575287"/>
              </p:ext>
            </p:extLst>
          </p:nvPr>
        </p:nvGraphicFramePr>
        <p:xfrm>
          <a:off x="6465158" y="399389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施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6" name="组合 35"/>
          <p:cNvGrpSpPr/>
          <p:nvPr/>
        </p:nvGrpSpPr>
        <p:grpSpPr>
          <a:xfrm>
            <a:off x="9357328" y="3931389"/>
            <a:ext cx="2092662" cy="1090390"/>
            <a:chOff x="1987734" y="1843323"/>
            <a:chExt cx="2092662" cy="1090390"/>
          </a:xfrm>
        </p:grpSpPr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9" name="表格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547659"/>
              </p:ext>
            </p:extLst>
          </p:nvPr>
        </p:nvGraphicFramePr>
        <p:xfrm>
          <a:off x="9384821" y="398144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0852351" cy="2367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二、比一比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9918" y="188197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诊所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89918" y="2668020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珍惜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38037" y="1874984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吭声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38037" y="2626880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土坑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81237" y="186799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由衷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81237" y="262687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哀伤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52247" y="1867996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详细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548500" y="266801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慈祥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01804"/>
            <a:ext cx="11453929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三、根据课文内容补全词语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见血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从容</a:t>
            </a:r>
            <a:r>
              <a:rPr lang="en-US" altLang="zh-CN" sz="3400" u="sng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然起敬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一声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青筋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如雨下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比喻话说得简短而能切中要害的词语是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。看到画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的词语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我能想到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方正仿宋_GBK"/>
                <a:cs typeface="Times New Roman"/>
              </a:rPr>
              <a:t>.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的画面。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听了老一辈革命家的故事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同学们不禁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选词填空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6945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16174" y="1581182"/>
            <a:ext cx="81624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镇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68700" y="16945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60296" y="24113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52435" y="24474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85661" y="24113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01090" y="291668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一针见血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6864" y="3435984"/>
            <a:ext cx="1046110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战场上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刘伯承沉着冷静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指挥战士们奋勇向前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56097" y="506887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肃然起敬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46596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四、判断下列句子运用的人物描写方法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将序号填在括号里。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动作描写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语言描写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神态描写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心理描写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他头也不抬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冷冷地问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你叫什么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名字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沃克医生的目光柔和下来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他吩咐护士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准备手术。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 </a:t>
            </a:r>
            <a:endParaRPr lang="en-US" altLang="zh-CN" sz="3400" smtClean="0">
              <a:latin typeface="方正书宋_GBK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                                                                   (           )(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沃克医生的脸上浮现出慈祥的神情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613826" y="25227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09498" y="25588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04286" y="41609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99949" y="41318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32466" y="49379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165</Words>
  <Application>Microsoft Office PowerPoint</Application>
  <PresentationFormat>自定义</PresentationFormat>
  <Paragraphs>71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方正黑体_GBK</vt:lpstr>
      <vt:lpstr>方正小标宋_GBK</vt:lpstr>
      <vt:lpstr>汉仪雅酷黑 95W</vt:lpstr>
      <vt:lpstr>方正大标宋_GBK</vt:lpstr>
      <vt:lpstr>Wingdings</vt:lpstr>
      <vt:lpstr>方正仿宋_GBK</vt:lpstr>
      <vt:lpstr>方正书宋_GBK</vt:lpstr>
      <vt:lpstr>NEU-BZ</vt:lpstr>
      <vt:lpstr>方正大标宋简体</vt:lpstr>
      <vt:lpstr>Times New Roman</vt:lpstr>
      <vt:lpstr>方正隶变_GBK</vt:lpstr>
      <vt:lpstr>Calibri</vt:lpstr>
      <vt:lpstr>NEU-HZ</vt:lpstr>
      <vt:lpstr>方正楷体_GBK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2026-03-14T00:05:15Z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