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NEU-HZ" pitchFamily="2" charset="-122"/>
      <p:regular r:id="rId9"/>
      <p:italic r:id="rId10"/>
    </p:embeddedFont>
    <p:embeddedFont>
      <p:font typeface="方正小标宋_GBK" pitchFamily="65" charset="-122"/>
      <p:regular r:id="rId11"/>
    </p:embeddedFont>
    <p:embeddedFont>
      <p:font typeface="华文宋体" pitchFamily="2" charset="-122"/>
      <p:regular r:id="rId12"/>
    </p:embeddedFont>
    <p:embeddedFont>
      <p:font typeface="方正隶变_GBK" pitchFamily="65" charset="-122"/>
      <p:regular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大标宋简体" charset="-122"/>
      <p:regular r:id="rId18"/>
    </p:embeddedFont>
    <p:embeddedFont>
      <p:font typeface="方正仿宋_GBK" pitchFamily="65" charset="-122"/>
      <p:regular r:id="rId19"/>
    </p:embeddedFont>
    <p:embeddedFont>
      <p:font typeface="方正大标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黑体_GBK" pitchFamily="65" charset="-122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楷体_GBK" pitchFamily="65" charset="-122"/>
      <p:regular r:id="rId28"/>
    </p:embeddedFont>
    <p:embeddedFont>
      <p:font typeface="NEU-XT" pitchFamily="18" charset="-122"/>
      <p:regular r:id="rId29"/>
    </p:embeddedFont>
    <p:embeddedFont>
      <p:font typeface="方正书宋_GBK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跳水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0900477" cy="3363600"/>
            <a:chOff x="505459" y="861094"/>
            <a:chExt cx="10900477" cy="3363600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0900477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一、用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给下面加点的字选择正确的读音。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桅杆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wéi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wěi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艘船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shōu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sōu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 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龇牙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zī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cī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撕掉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sī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shī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咧嘴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liě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liè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	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放肆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sì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shì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81566" y="255860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744171" y="255860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774750" y="253041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05459" y="359332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392936" y="360123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280077" y="360914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867460" y="235108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426055" y="235858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748144" y="23544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426620" y="339000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406832" y="338580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748144" y="340569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2996"/>
            <a:ext cx="643676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79747" y="1788356"/>
            <a:ext cx="10732168" cy="3558024"/>
            <a:chOff x="779747" y="1788356"/>
            <a:chExt cx="10732168" cy="355802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779747" y="1788356"/>
              <a:ext cx="10732168" cy="16406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000"/>
            <a:stretch/>
          </p:blipFill>
          <p:spPr bwMode="auto">
            <a:xfrm>
              <a:off x="779747" y="3705736"/>
              <a:ext cx="10732168" cy="16406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767715" y="2212168"/>
            <a:ext cx="2092662" cy="1090390"/>
            <a:chOff x="1987734" y="1843323"/>
            <a:chExt cx="2092662" cy="1090390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321924"/>
              </p:ext>
            </p:extLst>
          </p:nvPr>
        </p:nvGraphicFramePr>
        <p:xfrm>
          <a:off x="795208" y="226222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3579095" y="2208492"/>
            <a:ext cx="2092662" cy="1090390"/>
            <a:chOff x="1987734" y="1843323"/>
            <a:chExt cx="2092662" cy="1090390"/>
          </a:xfrm>
        </p:grpSpPr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95293"/>
              </p:ext>
            </p:extLst>
          </p:nvPr>
        </p:nvGraphicFramePr>
        <p:xfrm>
          <a:off x="3606588" y="225854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放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6438600" y="2205377"/>
            <a:ext cx="2092662" cy="1090390"/>
            <a:chOff x="1987734" y="1843323"/>
            <a:chExt cx="2092662" cy="1090390"/>
          </a:xfrm>
        </p:grpSpPr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956143"/>
              </p:ext>
            </p:extLst>
          </p:nvPr>
        </p:nvGraphicFramePr>
        <p:xfrm>
          <a:off x="6466093" y="225542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唬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9241959" y="2210554"/>
            <a:ext cx="2092662" cy="1090390"/>
            <a:chOff x="1987734" y="1843323"/>
            <a:chExt cx="2092662" cy="1090390"/>
          </a:xfrm>
        </p:grpSpPr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081965"/>
              </p:ext>
            </p:extLst>
          </p:nvPr>
        </p:nvGraphicFramePr>
        <p:xfrm>
          <a:off x="9269452" y="226060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6" name="组合 25"/>
          <p:cNvGrpSpPr/>
          <p:nvPr/>
        </p:nvGrpSpPr>
        <p:grpSpPr>
          <a:xfrm>
            <a:off x="782956" y="4213755"/>
            <a:ext cx="2092662" cy="1090390"/>
            <a:chOff x="1987734" y="1843323"/>
            <a:chExt cx="2092662" cy="1090390"/>
          </a:xfrm>
        </p:grpSpPr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9" name="表格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461464"/>
              </p:ext>
            </p:extLst>
          </p:nvPr>
        </p:nvGraphicFramePr>
        <p:xfrm>
          <a:off x="810449" y="426380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瞄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准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3594336" y="4261209"/>
            <a:ext cx="2092662" cy="1090390"/>
            <a:chOff x="1987734" y="1843323"/>
            <a:chExt cx="2092662" cy="1090390"/>
          </a:xfrm>
        </p:grpSpPr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3" name="表格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454896"/>
              </p:ext>
            </p:extLst>
          </p:nvPr>
        </p:nvGraphicFramePr>
        <p:xfrm>
          <a:off x="3621829" y="431126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钩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4" name="组合 33"/>
          <p:cNvGrpSpPr/>
          <p:nvPr/>
        </p:nvGrpSpPr>
        <p:grpSpPr>
          <a:xfrm>
            <a:off x="6447203" y="4210640"/>
            <a:ext cx="2092662" cy="1090390"/>
            <a:chOff x="1987734" y="1843323"/>
            <a:chExt cx="2092662" cy="1090390"/>
          </a:xfrm>
        </p:grpSpPr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7" name="表格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386074"/>
              </p:ext>
            </p:extLst>
          </p:nvPr>
        </p:nvGraphicFramePr>
        <p:xfrm>
          <a:off x="6474696" y="426069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逗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9214466" y="4230400"/>
            <a:ext cx="2092662" cy="1090390"/>
            <a:chOff x="1987734" y="1843323"/>
            <a:chExt cx="2092662" cy="1090390"/>
          </a:xfrm>
        </p:grpSpPr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1" name="表格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017919"/>
              </p:ext>
            </p:extLst>
          </p:nvPr>
        </p:nvGraphicFramePr>
        <p:xfrm>
          <a:off x="9241959" y="4280452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船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舱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38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三、根据课文内容补充词语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哈哈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他的滑稽模样逗得大家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这地方太险峻了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叫人一看就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1582" y="1833844"/>
            <a:ext cx="18257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笑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69388" y="1833844"/>
            <a:ext cx="21451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静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5235" y="2639959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哭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笑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20496" y="2645004"/>
            <a:ext cx="21194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战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38789" y="3373884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哈哈大笑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12623" y="4143908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心惊胆战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33361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四、选择合适的词语填在括号里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说明孩子所处的境地。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绝境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乐境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险境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窘境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船长的儿子才十一二岁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他也笑得很开心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水手们笑得更欢了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孩子却气得脸都红了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孩子只要一失足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直摔到甲板上就没命了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即使他走到横木那头拿到了帽子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也难以回转身来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55248" y="334638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19219" y="41679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19218" y="49139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55456" y="56719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五、按照故事的起因、经过和结果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补全下面的流程图。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取乐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生气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→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遇险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跳水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79921" y="18148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4923" y="18107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猴子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84217" y="18247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猴子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57397" y="18148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孩子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9921" y="25829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孩子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48513" y="259998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猴子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60153" y="25999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船长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57397" y="257592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孩子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197</Words>
  <Application>Microsoft Office PowerPoint</Application>
  <PresentationFormat>自定义</PresentationFormat>
  <Paragraphs>83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Wingdings</vt:lpstr>
      <vt:lpstr>汉仪雅酷黑 95W</vt:lpstr>
      <vt:lpstr>NEU-HZ</vt:lpstr>
      <vt:lpstr>方正小标宋_GBK</vt:lpstr>
      <vt:lpstr>Times New Roman</vt:lpstr>
      <vt:lpstr>华文宋体</vt:lpstr>
      <vt:lpstr>方正隶变_GBK</vt:lpstr>
      <vt:lpstr>NEU-BZ</vt:lpstr>
      <vt:lpstr>方正大标宋简体</vt:lpstr>
      <vt:lpstr>方正仿宋_GBK</vt:lpstr>
      <vt:lpstr>楷体</vt:lpstr>
      <vt:lpstr>方正大标宋_GBK</vt:lpstr>
      <vt:lpstr>微软雅黑</vt:lpstr>
      <vt:lpstr>方正黑体_GBK</vt:lpstr>
      <vt:lpstr>Calibri</vt:lpstr>
      <vt:lpstr>方正楷体_GBK</vt:lpstr>
      <vt:lpstr>NEU-XT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2026-03-16T08:53:28Z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