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media/image5.tif" ContentType="image/tiff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media/image8.tif" ContentType="image/tiff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media/image9.tif" ContentType="image/tiff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0" r:id="rId4"/>
    <p:sldId id="527" r:id="rId5"/>
    <p:sldId id="528" r:id="rId6"/>
    <p:sldId id="529" r:id="rId7"/>
    <p:sldId id="523" r:id="rId8"/>
    <p:sldId id="530" r:id="rId9"/>
    <p:sldId id="531" r:id="rId10"/>
    <p:sldId id="498" r:id="rId11"/>
    <p:sldId id="524" r:id="rId12"/>
    <p:sldId id="532" r:id="rId13"/>
    <p:sldId id="525" r:id="rId14"/>
    <p:sldId id="526" r:id="rId15"/>
    <p:sldId id="522" r:id="rId16"/>
    <p:sldId id="533" r:id="rId17"/>
    <p:sldId id="427" r:id="rId18"/>
  </p:sldIdLst>
  <p:sldSz cx="12192000" cy="6858000"/>
  <p:notesSz cx="6858000" cy="9144000"/>
  <p:embeddedFontLst>
    <p:embeddedFont>
      <p:font typeface="微软雅黑" pitchFamily="34" charset="-122"/>
      <p:regular r:id="rId19"/>
      <p:bold r:id="rId20"/>
    </p:embeddedFont>
    <p:embeddedFont>
      <p:font typeface="NEU-BZ" pitchFamily="2" charset="-122"/>
      <p:regular r:id="rId21"/>
      <p:bold r:id="rId22"/>
      <p:italic r:id="rId23"/>
      <p:boldItalic r:id="rId24"/>
    </p:embeddedFont>
    <p:embeddedFont>
      <p:font typeface="NEU-HZ" pitchFamily="2" charset="-122"/>
      <p:regular r:id="rId25"/>
      <p:italic r:id="rId26"/>
    </p:embeddedFont>
    <p:embeddedFont>
      <p:font typeface="方正小标宋_GBK" pitchFamily="65" charset="-122"/>
      <p:regular r:id="rId27"/>
    </p:embeddedFont>
    <p:embeddedFont>
      <p:font typeface="Calibri" pitchFamily="34" charset="0"/>
      <p:regular r:id="rId28"/>
      <p:bold r:id="rId29"/>
      <p:italic r:id="rId30"/>
      <p:boldItalic r:id="rId31"/>
    </p:embeddedFont>
    <p:embeddedFont>
      <p:font typeface="方正大标宋简体" charset="-122"/>
      <p:regular r:id="rId32"/>
    </p:embeddedFont>
    <p:embeddedFont>
      <p:font typeface="方正隶变_GBK" pitchFamily="65" charset="-122"/>
      <p:regular r:id="rId33"/>
    </p:embeddedFont>
    <p:embeddedFont>
      <p:font typeface="方正黑体_GBK" pitchFamily="65" charset="-122"/>
      <p:regular r:id="rId34"/>
    </p:embeddedFont>
    <p:embeddedFont>
      <p:font typeface="方正大标宋_GBK" pitchFamily="65" charset="-122"/>
      <p:regular r:id="rId35"/>
    </p:embeddedFont>
    <p:embeddedFont>
      <p:font typeface="方正楷体_GBK" pitchFamily="65" charset="-122"/>
      <p:regular r:id="rId36"/>
    </p:embeddedFont>
    <p:embeddedFont>
      <p:font typeface="华文宋体" pitchFamily="2" charset="-122"/>
      <p:regular r:id="rId37"/>
    </p:embeddedFont>
    <p:embeddedFont>
      <p:font typeface="NEU-XT" pitchFamily="18" charset="-122"/>
      <p:regular r:id="rId38"/>
    </p:embeddedFont>
    <p:embeddedFont>
      <p:font typeface="方正仿宋_GBK" pitchFamily="65" charset="-122"/>
      <p:regular r:id="rId39"/>
    </p:embeddedFont>
    <p:embeddedFont>
      <p:font typeface="方正书宋_GBK" pitchFamily="65" charset="-122"/>
      <p:regular r:id="rId4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8.fntdata"/><Relationship Id="rId39" Type="http://schemas.openxmlformats.org/officeDocument/2006/relationships/font" Target="fonts/font21.fntdata"/><Relationship Id="rId3" Type="http://schemas.openxmlformats.org/officeDocument/2006/relationships/slide" Target="slides/slide2.xml"/><Relationship Id="rId21" Type="http://schemas.openxmlformats.org/officeDocument/2006/relationships/font" Target="fonts/font3.fntdata"/><Relationship Id="rId34" Type="http://schemas.openxmlformats.org/officeDocument/2006/relationships/font" Target="fonts/font16.fntdata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7.fntdata"/><Relationship Id="rId33" Type="http://schemas.openxmlformats.org/officeDocument/2006/relationships/font" Target="fonts/font15.fntdata"/><Relationship Id="rId38" Type="http://schemas.openxmlformats.org/officeDocument/2006/relationships/font" Target="fonts/font20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2.fntdata"/><Relationship Id="rId29" Type="http://schemas.openxmlformats.org/officeDocument/2006/relationships/font" Target="fonts/font11.fntdata"/><Relationship Id="rId41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6.fntdata"/><Relationship Id="rId32" Type="http://schemas.openxmlformats.org/officeDocument/2006/relationships/font" Target="fonts/font14.fntdata"/><Relationship Id="rId37" Type="http://schemas.openxmlformats.org/officeDocument/2006/relationships/font" Target="fonts/font19.fntdata"/><Relationship Id="rId40" Type="http://schemas.openxmlformats.org/officeDocument/2006/relationships/font" Target="fonts/font22.fntdata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5.fntdata"/><Relationship Id="rId28" Type="http://schemas.openxmlformats.org/officeDocument/2006/relationships/font" Target="fonts/font10.fntdata"/><Relationship Id="rId36" Type="http://schemas.openxmlformats.org/officeDocument/2006/relationships/font" Target="fonts/font18.fntdata"/><Relationship Id="rId10" Type="http://schemas.openxmlformats.org/officeDocument/2006/relationships/slide" Target="slides/slide9.xml"/><Relationship Id="rId19" Type="http://schemas.openxmlformats.org/officeDocument/2006/relationships/font" Target="fonts/font1.fntdata"/><Relationship Id="rId31" Type="http://schemas.openxmlformats.org/officeDocument/2006/relationships/font" Target="fonts/font13.fntdata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4.fntdata"/><Relationship Id="rId27" Type="http://schemas.openxmlformats.org/officeDocument/2006/relationships/font" Target="fonts/font9.fntdata"/><Relationship Id="rId30" Type="http://schemas.openxmlformats.org/officeDocument/2006/relationships/font" Target="fonts/font12.fntdata"/><Relationship Id="rId35" Type="http://schemas.openxmlformats.org/officeDocument/2006/relationships/font" Target="fonts/font17.fntdata"/><Relationship Id="rId43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2026/3/18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Relationship Id="rId4" Type="http://schemas.openxmlformats.org/officeDocument/2006/relationships/image" Target="../media/image6.t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Relationship Id="rId4" Type="http://schemas.openxmlformats.org/officeDocument/2006/relationships/slide" Target="slide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Relationship Id="rId4" Type="http://schemas.openxmlformats.org/officeDocument/2006/relationships/slide" Target="slide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6.xml"/><Relationship Id="rId5" Type="http://schemas.openxmlformats.org/officeDocument/2006/relationships/image" Target="../media/image7.jpeg"/><Relationship Id="rId4" Type="http://schemas.openxmlformats.org/officeDocument/2006/relationships/slide" Target="slide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7.xml"/><Relationship Id="rId5" Type="http://schemas.openxmlformats.org/officeDocument/2006/relationships/image" Target="../media/image8.tif"/><Relationship Id="rId4" Type="http://schemas.openxmlformats.org/officeDocument/2006/relationships/slide" Target="slide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8.xml"/><Relationship Id="rId4" Type="http://schemas.openxmlformats.org/officeDocument/2006/relationships/slide" Target="slide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9.xml"/><Relationship Id="rId5" Type="http://schemas.openxmlformats.org/officeDocument/2006/relationships/image" Target="../media/image9.tif"/><Relationship Id="rId4" Type="http://schemas.openxmlformats.org/officeDocument/2006/relationships/slide" Target="slide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1.xml"/><Relationship Id="rId1" Type="http://schemas.openxmlformats.org/officeDocument/2006/relationships/tags" Target="../tags/tag80.xml"/><Relationship Id="rId5" Type="http://schemas.openxmlformats.org/officeDocument/2006/relationships/slide" Target="slide3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slide" Target="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slide" Target="slid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slide" Target="slid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5" Type="http://schemas.openxmlformats.org/officeDocument/2006/relationships/image" Target="../media/image5.tif"/><Relationship Id="rId4" Type="http://schemas.openxmlformats.org/officeDocument/2006/relationships/slide" Target="slid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4" Type="http://schemas.openxmlformats.org/officeDocument/2006/relationships/slide" Target="slid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4" Type="http://schemas.openxmlformats.org/officeDocument/2006/relationships/slide" Target="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21  </a:t>
            </a:r>
            <a:r>
              <a:rPr lang="zh-CN" altLang="en-US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杨氏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之子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37899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53288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五年级语文下册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EEE00BEC-650C-E417-7AF4-589EFA1B45C0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31.jpeg">
            <a:extLst>
              <a:ext uri="{FF2B5EF4-FFF2-40B4-BE49-F238E27FC236}">
                <a16:creationId xmlns="" xmlns:a16="http://schemas.microsoft.com/office/drawing/2014/main" id="{2C06D81E-6424-40CE-B363-A226499CCDFE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940293"/>
            <a:ext cx="3570654" cy="65664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5460" y="1715540"/>
            <a:ext cx="11092982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课内外对比阅读。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小标宋_GBK"/>
                <a:cs typeface="Times New Roman"/>
              </a:rPr>
              <a:t>选文一</a:t>
            </a:r>
            <a:r>
              <a:rPr lang="en-US" altLang="zh-CN" sz="3400">
                <a:latin typeface="方正小标宋_GBK"/>
                <a:ea typeface="宋体"/>
                <a:cs typeface="Times New Roman"/>
              </a:rPr>
              <a:t>:</a:t>
            </a:r>
            <a:r>
              <a:rPr lang="zh-CN" altLang="zh-CN" sz="3400">
                <a:latin typeface="Calibri"/>
                <a:ea typeface="方正小标宋_GBK"/>
                <a:cs typeface="Times New Roman"/>
              </a:rPr>
              <a:t>杨氏之子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楷体_GBK"/>
                <a:cs typeface="Times New Roman"/>
              </a:rPr>
              <a:t>梁国杨氏子九岁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甚聪惠。孔君平诣其父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父不在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乃呼儿出。为设果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果有杨梅。孔指以示儿曰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: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此是君家果。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儿应声答曰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: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未闻孔雀是夫子家禽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。</a:t>
            </a:r>
            <a:r>
              <a:rPr lang="en-US" altLang="zh-CN" sz="3400" smtClean="0">
                <a:latin typeface="NEU-BZ"/>
                <a:ea typeface="方正楷体_GBK"/>
                <a:cs typeface="Times New Roman"/>
              </a:rPr>
              <a:t>”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49509" y="868150"/>
            <a:ext cx="11092982" cy="57007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</a:pPr>
            <a:r>
              <a:rPr lang="zh-CN" altLang="zh-CN" sz="3400" smtClean="0">
                <a:latin typeface="Calibri"/>
                <a:ea typeface="方正小标宋_GBK"/>
                <a:cs typeface="Times New Roman"/>
              </a:rPr>
              <a:t>选</a:t>
            </a:r>
            <a:r>
              <a:rPr lang="zh-CN" altLang="zh-CN" sz="3400">
                <a:latin typeface="Calibri"/>
                <a:ea typeface="方正小标宋_GBK"/>
                <a:cs typeface="Times New Roman"/>
              </a:rPr>
              <a:t>文二</a:t>
            </a:r>
            <a:r>
              <a:rPr lang="en-US" altLang="zh-CN" sz="3400">
                <a:latin typeface="方正小标宋_GBK"/>
                <a:ea typeface="宋体"/>
                <a:cs typeface="Times New Roman"/>
              </a:rPr>
              <a:t>:</a:t>
            </a:r>
            <a:r>
              <a:rPr lang="zh-CN" altLang="zh-CN" sz="3400">
                <a:latin typeface="Calibri"/>
                <a:ea typeface="方正小标宋_GBK"/>
                <a:cs typeface="Times New Roman"/>
              </a:rPr>
              <a:t>小时了了</a:t>
            </a:r>
            <a:r>
              <a:rPr lang="en-US" altLang="zh-CN" sz="3400">
                <a:latin typeface="方正小标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小标宋_GBK"/>
                <a:cs typeface="Times New Roman"/>
              </a:rPr>
              <a:t>大未必佳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 algn="just">
              <a:lnSpc>
                <a:spcPct val="12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楷体_GBK"/>
                <a:cs typeface="Times New Roman"/>
              </a:rPr>
              <a:t>孔文举</a:t>
            </a:r>
            <a:r>
              <a:rPr lang="en-US" altLang="zh-CN" sz="3400" baseline="30000">
                <a:latin typeface="NEU-BZ"/>
                <a:ea typeface="宋体"/>
                <a:cs typeface="Times New Roman"/>
              </a:rPr>
              <a:t>①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年十岁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随父到洛。时李元礼有盛名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为司隶校尉。诣门者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皆俊才清称</a:t>
            </a:r>
            <a:r>
              <a:rPr lang="en-US" altLang="zh-CN" sz="3400" baseline="30000">
                <a:latin typeface="NEU-BZ"/>
                <a:ea typeface="宋体"/>
                <a:cs typeface="Times New Roman"/>
              </a:rPr>
              <a:t>②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及中表亲戚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乃通</a:t>
            </a:r>
            <a:r>
              <a:rPr lang="en-US" altLang="zh-CN" sz="3400" baseline="30000">
                <a:latin typeface="NEU-BZ"/>
                <a:ea typeface="宋体"/>
                <a:cs typeface="Times New Roman"/>
              </a:rPr>
              <a:t>③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。文举至门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谓吏曰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: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我是李府君亲。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既通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前坐。元礼问曰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: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君与仆</a:t>
            </a:r>
            <a:r>
              <a:rPr lang="en-US" altLang="zh-CN" sz="3400" baseline="30000">
                <a:latin typeface="NEU-BZ"/>
                <a:ea typeface="宋体"/>
                <a:cs typeface="Times New Roman"/>
              </a:rPr>
              <a:t>④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有何亲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?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对曰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: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昔先君仲尼</a:t>
            </a:r>
            <a:r>
              <a:rPr lang="en-US" altLang="zh-CN" sz="3400" baseline="30000">
                <a:latin typeface="NEU-BZ"/>
                <a:ea typeface="宋体"/>
                <a:cs typeface="Times New Roman"/>
              </a:rPr>
              <a:t>⑤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与君先人伯阳</a:t>
            </a:r>
            <a:r>
              <a:rPr lang="en-US" altLang="zh-CN" sz="3400" baseline="30000">
                <a:latin typeface="NEU-BZ"/>
                <a:ea typeface="宋体"/>
                <a:cs typeface="Times New Roman"/>
              </a:rPr>
              <a:t>⑥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有师资之尊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是仆与君奕世为通好也。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元礼及宾客莫不奇之。</a:t>
            </a:r>
            <a:r>
              <a:rPr lang="zh-CN" altLang="zh-CN" sz="3400" u="wavy">
                <a:latin typeface="Calibri"/>
                <a:ea typeface="方正楷体_GBK"/>
                <a:cs typeface="Times New Roman"/>
              </a:rPr>
              <a:t>太中大夫陈韪后至</a:t>
            </a:r>
            <a:r>
              <a:rPr lang="en-US" altLang="zh-CN" sz="3400" u="wavy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u="wavy">
                <a:latin typeface="Calibri"/>
                <a:ea typeface="方正楷体_GBK"/>
                <a:cs typeface="Times New Roman"/>
              </a:rPr>
              <a:t>人以其语语之</a:t>
            </a:r>
            <a:r>
              <a:rPr lang="en-US" altLang="zh-CN" sz="3400" u="wavy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u="wavy">
                <a:latin typeface="Calibri"/>
                <a:ea typeface="方正楷体_GBK"/>
                <a:cs typeface="Times New Roman"/>
              </a:rPr>
              <a:t>韪曰</a:t>
            </a:r>
            <a:r>
              <a:rPr lang="en-US" altLang="zh-CN" sz="3400" u="wavy">
                <a:latin typeface="方正楷体_GBK"/>
                <a:ea typeface="宋体"/>
                <a:cs typeface="Times New Roman"/>
              </a:rPr>
              <a:t>:</a:t>
            </a:r>
            <a:r>
              <a:rPr lang="en-US" altLang="zh-CN" sz="3400" u="wavy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 u="wavy">
                <a:latin typeface="Calibri"/>
                <a:ea typeface="方正楷体_GBK"/>
                <a:cs typeface="Times New Roman"/>
              </a:rPr>
              <a:t>小时了了</a:t>
            </a:r>
            <a:r>
              <a:rPr lang="en-US" altLang="zh-CN" sz="3400" u="wavy" baseline="30000">
                <a:latin typeface="NEU-BZ"/>
                <a:ea typeface="宋体"/>
                <a:cs typeface="Times New Roman"/>
              </a:rPr>
              <a:t>⑦</a:t>
            </a:r>
            <a:r>
              <a:rPr lang="en-US" altLang="zh-CN" sz="3400" u="wavy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u="wavy">
                <a:latin typeface="Calibri"/>
                <a:ea typeface="方正楷体_GBK"/>
                <a:cs typeface="Times New Roman"/>
              </a:rPr>
              <a:t>大未必佳。</a:t>
            </a:r>
            <a:r>
              <a:rPr lang="en-US" altLang="zh-CN" sz="3400" u="wavy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400" u="wavy">
                <a:latin typeface="Calibri"/>
                <a:ea typeface="方正楷体_GBK"/>
                <a:cs typeface="Times New Roman"/>
              </a:rPr>
              <a:t>文举曰</a:t>
            </a:r>
            <a:r>
              <a:rPr lang="en-US" altLang="zh-CN" sz="3400" u="wavy">
                <a:latin typeface="方正楷体_GBK"/>
                <a:ea typeface="宋体"/>
                <a:cs typeface="Times New Roman"/>
              </a:rPr>
              <a:t>:</a:t>
            </a:r>
            <a:r>
              <a:rPr lang="en-US" altLang="zh-CN" sz="3400" u="wavy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 u="wavy">
                <a:latin typeface="Calibri"/>
                <a:ea typeface="方正楷体_GBK"/>
                <a:cs typeface="Times New Roman"/>
              </a:rPr>
              <a:t>想君小时</a:t>
            </a:r>
            <a:r>
              <a:rPr lang="en-US" altLang="zh-CN" sz="3400" u="wavy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u="wavy">
                <a:latin typeface="Calibri"/>
                <a:ea typeface="方正楷体_GBK"/>
                <a:cs typeface="Times New Roman"/>
              </a:rPr>
              <a:t>必当了了。</a:t>
            </a:r>
            <a:r>
              <a:rPr lang="en-US" altLang="zh-CN" sz="3400" u="wavy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韪大踧踖</a:t>
            </a:r>
            <a:r>
              <a:rPr lang="en-US" altLang="zh-CN" sz="3400" baseline="30000">
                <a:latin typeface="NEU-BZ"/>
                <a:ea typeface="宋体"/>
                <a:cs typeface="Times New Roman"/>
              </a:rPr>
              <a:t>⑧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algn="r">
              <a:lnSpc>
                <a:spcPct val="120000"/>
              </a:lnSpc>
              <a:spcAft>
                <a:spcPts val="0"/>
              </a:spcAft>
            </a:pPr>
            <a:r>
              <a:rPr lang="en-US" altLang="zh-CN" sz="3400">
                <a:latin typeface="方正仿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本文选自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[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南朝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]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刘义庆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《世说新语》</a:t>
            </a:r>
            <a:r>
              <a:rPr lang="en-US" altLang="zh-CN" sz="3400" smtClean="0">
                <a:latin typeface="方正仿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35477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49508" y="868150"/>
            <a:ext cx="11289565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2800" smtClean="0">
                <a:latin typeface="Calibri"/>
                <a:ea typeface="方正黑体_GBK"/>
                <a:cs typeface="Times New Roman"/>
              </a:rPr>
              <a:t>【注释】</a:t>
            </a:r>
            <a:r>
              <a:rPr lang="zh-CN" altLang="zh-CN" sz="28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2800">
                <a:latin typeface="NEU-BZ"/>
                <a:ea typeface="宋体"/>
                <a:cs typeface="Times New Roman"/>
              </a:rPr>
              <a:t>①</a:t>
            </a:r>
            <a:r>
              <a:rPr lang="zh-CN" altLang="zh-CN" sz="2800">
                <a:latin typeface="Calibri"/>
                <a:ea typeface="方正仿宋_GBK"/>
                <a:cs typeface="Times New Roman"/>
              </a:rPr>
              <a:t>文举</a:t>
            </a:r>
            <a:r>
              <a:rPr lang="en-US" altLang="zh-CN" sz="2800">
                <a:latin typeface="方正仿宋_GBK"/>
                <a:ea typeface="宋体"/>
                <a:cs typeface="Times New Roman"/>
              </a:rPr>
              <a:t>:</a:t>
            </a:r>
            <a:r>
              <a:rPr lang="zh-CN" altLang="zh-CN" sz="2800">
                <a:latin typeface="Calibri"/>
                <a:ea typeface="方正仿宋_GBK"/>
                <a:cs typeface="Times New Roman"/>
              </a:rPr>
              <a:t>孔融。</a:t>
            </a:r>
            <a:r>
              <a:rPr lang="en-US" altLang="zh-CN" sz="2800">
                <a:latin typeface="NEU-BZ"/>
                <a:ea typeface="宋体"/>
                <a:cs typeface="Times New Roman"/>
              </a:rPr>
              <a:t>②</a:t>
            </a:r>
            <a:r>
              <a:rPr lang="zh-CN" altLang="zh-CN" sz="2800">
                <a:latin typeface="Calibri"/>
                <a:ea typeface="方正仿宋_GBK"/>
                <a:cs typeface="Times New Roman"/>
              </a:rPr>
              <a:t>清称</a:t>
            </a:r>
            <a:r>
              <a:rPr lang="en-US" altLang="zh-CN" sz="2800">
                <a:latin typeface="方正仿宋_GBK"/>
                <a:ea typeface="宋体"/>
                <a:cs typeface="Times New Roman"/>
              </a:rPr>
              <a:t>:</a:t>
            </a:r>
            <a:r>
              <a:rPr lang="zh-CN" altLang="zh-CN" sz="2800">
                <a:latin typeface="Calibri"/>
                <a:ea typeface="方正仿宋_GBK"/>
                <a:cs typeface="Times New Roman"/>
              </a:rPr>
              <a:t>有名誉。</a:t>
            </a:r>
            <a:r>
              <a:rPr lang="en-US" altLang="zh-CN" sz="2800">
                <a:latin typeface="NEU-BZ"/>
                <a:ea typeface="宋体"/>
                <a:cs typeface="Times New Roman"/>
              </a:rPr>
              <a:t>③</a:t>
            </a:r>
            <a:r>
              <a:rPr lang="zh-CN" altLang="zh-CN" sz="2800">
                <a:latin typeface="Calibri"/>
                <a:ea typeface="方正仿宋_GBK"/>
                <a:cs typeface="Times New Roman"/>
              </a:rPr>
              <a:t>通</a:t>
            </a:r>
            <a:r>
              <a:rPr lang="en-US" altLang="zh-CN" sz="2800">
                <a:latin typeface="方正仿宋_GBK"/>
                <a:ea typeface="宋体"/>
                <a:cs typeface="Times New Roman"/>
              </a:rPr>
              <a:t>:</a:t>
            </a:r>
            <a:r>
              <a:rPr lang="zh-CN" altLang="zh-CN" sz="2800">
                <a:latin typeface="Calibri"/>
                <a:ea typeface="方正仿宋_GBK"/>
                <a:cs typeface="Times New Roman"/>
              </a:rPr>
              <a:t>通报</a:t>
            </a:r>
            <a:r>
              <a:rPr lang="en-US" altLang="zh-CN" sz="2800"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2800">
                <a:latin typeface="Calibri"/>
                <a:ea typeface="方正仿宋_GBK"/>
                <a:cs typeface="Times New Roman"/>
              </a:rPr>
              <a:t>传达。</a:t>
            </a:r>
            <a:r>
              <a:rPr lang="en-US" altLang="zh-CN" sz="2800">
                <a:latin typeface="NEU-BZ"/>
                <a:ea typeface="宋体"/>
                <a:cs typeface="Times New Roman"/>
              </a:rPr>
              <a:t>④</a:t>
            </a:r>
            <a:r>
              <a:rPr lang="zh-CN" altLang="zh-CN" sz="2800">
                <a:latin typeface="Calibri"/>
                <a:ea typeface="方正仿宋_GBK"/>
                <a:cs typeface="Times New Roman"/>
              </a:rPr>
              <a:t>仆</a:t>
            </a:r>
            <a:r>
              <a:rPr lang="en-US" altLang="zh-CN" sz="2800">
                <a:latin typeface="方正仿宋_GBK"/>
                <a:ea typeface="宋体"/>
                <a:cs typeface="Times New Roman"/>
              </a:rPr>
              <a:t>:</a:t>
            </a:r>
            <a:r>
              <a:rPr lang="zh-CN" altLang="zh-CN" sz="2800">
                <a:latin typeface="Calibri"/>
                <a:ea typeface="方正仿宋_GBK"/>
                <a:cs typeface="Times New Roman"/>
              </a:rPr>
              <a:t>我</a:t>
            </a:r>
            <a:r>
              <a:rPr lang="en-US" altLang="zh-CN" sz="2800"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2800">
                <a:latin typeface="Calibri"/>
                <a:ea typeface="方正仿宋_GBK"/>
                <a:cs typeface="Times New Roman"/>
              </a:rPr>
              <a:t>表谦称。</a:t>
            </a:r>
            <a:r>
              <a:rPr lang="en-US" altLang="zh-CN" sz="2800">
                <a:latin typeface="NEU-BZ"/>
                <a:ea typeface="宋体"/>
                <a:cs typeface="Times New Roman"/>
              </a:rPr>
              <a:t>⑤</a:t>
            </a:r>
            <a:r>
              <a:rPr lang="zh-CN" altLang="zh-CN" sz="2800">
                <a:latin typeface="Calibri"/>
                <a:ea typeface="方正仿宋_GBK"/>
                <a:cs typeface="Times New Roman"/>
              </a:rPr>
              <a:t>仲尼</a:t>
            </a:r>
            <a:r>
              <a:rPr lang="en-US" altLang="zh-CN" sz="2800">
                <a:latin typeface="方正仿宋_GBK"/>
                <a:ea typeface="宋体"/>
                <a:cs typeface="Times New Roman"/>
              </a:rPr>
              <a:t>:</a:t>
            </a:r>
            <a:r>
              <a:rPr lang="zh-CN" altLang="zh-CN" sz="2800">
                <a:latin typeface="Calibri"/>
                <a:ea typeface="方正仿宋_GBK"/>
                <a:cs typeface="Times New Roman"/>
              </a:rPr>
              <a:t>孔子。</a:t>
            </a:r>
            <a:r>
              <a:rPr lang="en-US" altLang="zh-CN" sz="2800">
                <a:latin typeface="NEU-BZ"/>
                <a:ea typeface="宋体"/>
                <a:cs typeface="Times New Roman"/>
              </a:rPr>
              <a:t>⑥</a:t>
            </a:r>
            <a:r>
              <a:rPr lang="zh-CN" altLang="zh-CN" sz="2800">
                <a:latin typeface="Calibri"/>
                <a:ea typeface="方正仿宋_GBK"/>
                <a:cs typeface="Times New Roman"/>
              </a:rPr>
              <a:t>伯阳</a:t>
            </a:r>
            <a:r>
              <a:rPr lang="en-US" altLang="zh-CN" sz="2800">
                <a:latin typeface="方正仿宋_GBK"/>
                <a:ea typeface="宋体"/>
                <a:cs typeface="Times New Roman"/>
              </a:rPr>
              <a:t>:</a:t>
            </a:r>
            <a:r>
              <a:rPr lang="zh-CN" altLang="zh-CN" sz="2800">
                <a:latin typeface="Calibri"/>
                <a:ea typeface="方正仿宋_GBK"/>
                <a:cs typeface="Times New Roman"/>
              </a:rPr>
              <a:t>老子。</a:t>
            </a:r>
            <a:r>
              <a:rPr lang="en-US" altLang="zh-CN" sz="2800">
                <a:latin typeface="NEU-BZ"/>
                <a:ea typeface="宋体"/>
                <a:cs typeface="Times New Roman"/>
              </a:rPr>
              <a:t>⑦</a:t>
            </a:r>
            <a:r>
              <a:rPr lang="zh-CN" altLang="zh-CN" sz="2800">
                <a:latin typeface="Calibri"/>
                <a:ea typeface="方正仿宋_GBK"/>
                <a:cs typeface="Times New Roman"/>
              </a:rPr>
              <a:t>了了</a:t>
            </a:r>
            <a:r>
              <a:rPr lang="en-US" altLang="zh-CN" sz="2800">
                <a:latin typeface="方正仿宋_GBK"/>
                <a:ea typeface="宋体"/>
                <a:cs typeface="Times New Roman"/>
              </a:rPr>
              <a:t>:</a:t>
            </a:r>
            <a:r>
              <a:rPr lang="zh-CN" altLang="zh-CN" sz="2800">
                <a:latin typeface="Calibri"/>
                <a:ea typeface="方正仿宋_GBK"/>
                <a:cs typeface="Times New Roman"/>
              </a:rPr>
              <a:t>聪慧。</a:t>
            </a:r>
            <a:r>
              <a:rPr lang="en-US" altLang="zh-CN" sz="2800">
                <a:latin typeface="NEU-BZ"/>
                <a:ea typeface="宋体"/>
                <a:cs typeface="Times New Roman"/>
              </a:rPr>
              <a:t>⑧</a:t>
            </a:r>
            <a:r>
              <a:rPr lang="zh-CN" altLang="zh-CN" sz="2800">
                <a:latin typeface="Calibri"/>
                <a:ea typeface="方正仿宋_GBK"/>
                <a:cs typeface="Times New Roman"/>
              </a:rPr>
              <a:t>踧踖</a:t>
            </a:r>
            <a:r>
              <a:rPr lang="en-US" altLang="zh-CN" sz="2800">
                <a:latin typeface="方正仿宋_GBK"/>
                <a:ea typeface="宋体"/>
                <a:cs typeface="Times New Roman"/>
              </a:rPr>
              <a:t>(</a:t>
            </a:r>
            <a:r>
              <a:rPr lang="en-US" altLang="zh-CN" sz="2800">
                <a:latin typeface="NEU-XT"/>
                <a:ea typeface="宋体"/>
                <a:cs typeface="Times New Roman"/>
              </a:rPr>
              <a:t>cù</a:t>
            </a:r>
            <a:r>
              <a:rPr lang="en-US" altLang="zh-CN" sz="2800"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2800" smtClean="0"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2800" smtClean="0">
                <a:latin typeface="NEU-XT"/>
                <a:ea typeface="宋体"/>
                <a:cs typeface="Times New Roman"/>
              </a:rPr>
              <a:t>jí</a:t>
            </a:r>
            <a:r>
              <a:rPr lang="en-US" altLang="zh-CN" sz="2800">
                <a:latin typeface="方正仿宋_GBK"/>
                <a:ea typeface="宋体"/>
                <a:cs typeface="Times New Roman"/>
              </a:rPr>
              <a:t>):</a:t>
            </a:r>
            <a:r>
              <a:rPr lang="zh-CN" altLang="zh-CN" sz="2800">
                <a:latin typeface="Calibri"/>
                <a:ea typeface="方正仿宋_GBK"/>
                <a:cs typeface="Times New Roman"/>
              </a:rPr>
              <a:t>局促不安的样子。</a:t>
            </a:r>
            <a:endParaRPr lang="zh-CN" altLang="zh-CN" sz="28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89809" y="2899475"/>
            <a:ext cx="10822105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同样是面对大人的问题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杨氏子回答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未闻孔雀是夫子家禽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而孔融回答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想君小时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必当了了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。从中可以看出这两个小孩的共同点是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274573" y="4492824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机智、幽默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34755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8388"/>
            <a:ext cx="11006456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品析选文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二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中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画</a:t>
            </a:r>
            <a:r>
              <a:rPr lang="en-US" altLang="zh-CN" sz="3400" smtClean="0">
                <a:latin typeface="NEU-BZ"/>
                <a:ea typeface="宋体"/>
                <a:cs typeface="Times New Roman"/>
              </a:rPr>
              <a:t>“          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的句子。</a:t>
            </a:r>
          </a:p>
          <a:p>
            <a:pPr indent="722313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从陈韪说的话中我能体会到言外之意是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</a:t>
            </a:r>
            <a:r>
              <a:rPr lang="en-US" altLang="zh-CN" sz="3400" u="sng" smtClean="0">
                <a:solidFill>
                  <a:schemeClr val="bg2"/>
                </a:solidFill>
                <a:latin typeface="Calibri"/>
                <a:ea typeface="宋体"/>
                <a:cs typeface="Times New Roman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从孔融说的话中我能体会到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言外之意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是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孔融这是采用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</a:t>
            </a:r>
            <a:r>
              <a:rPr lang="en-US" altLang="zh-CN" sz="3400" u="sng" smtClean="0">
                <a:solidFill>
                  <a:schemeClr val="bg2"/>
                </a:solidFill>
                <a:latin typeface="Calibri"/>
                <a:ea typeface="宋体"/>
                <a:cs typeface="Times New Roman"/>
              </a:rPr>
              <a:t> .</a:t>
            </a:r>
            <a:endParaRPr lang="en-US" altLang="zh-CN" sz="3400" u="sng" smtClean="0">
              <a:solidFill>
                <a:srgbClr val="A46AA6"/>
              </a:solidFill>
              <a:latin typeface="Calibri"/>
              <a:ea typeface="方正仿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                                     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的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方式来辩驳陈韪。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716233" y="1629308"/>
            <a:ext cx="9919472" cy="1440687"/>
            <a:chOff x="716233" y="1629308"/>
            <a:chExt cx="9919472" cy="1440687"/>
          </a:xfrm>
        </p:grpSpPr>
        <p:sp>
          <p:nvSpPr>
            <p:cNvPr id="6" name="矩形 5"/>
            <p:cNvSpPr/>
            <p:nvPr/>
          </p:nvSpPr>
          <p:spPr>
            <a:xfrm>
              <a:off x="9142989" y="1629308"/>
              <a:ext cx="1492716" cy="61555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sz="3400" b="1">
                  <a:solidFill>
                    <a:srgbClr val="E72582"/>
                  </a:solidFill>
                  <a:latin typeface="Calibri"/>
                  <a:ea typeface="方正仿宋_GBK"/>
                  <a:cs typeface="Times New Roman"/>
                </a:rPr>
                <a:t>孔融</a:t>
              </a:r>
              <a:r>
                <a:rPr lang="zh-CN" altLang="zh-CN" sz="3400" b="1" smtClean="0">
                  <a:solidFill>
                    <a:srgbClr val="E72582"/>
                  </a:solidFill>
                  <a:latin typeface="Calibri"/>
                  <a:ea typeface="方正仿宋_GBK"/>
                  <a:cs typeface="Times New Roman"/>
                </a:rPr>
                <a:t>长</a:t>
              </a:r>
              <a:endParaRPr lang="zh-CN" altLang="en-US" b="1">
                <a:solidFill>
                  <a:srgbClr val="E72582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716233" y="2454442"/>
              <a:ext cx="2800767" cy="61555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sz="3400" b="1" smtClean="0">
                  <a:solidFill>
                    <a:srgbClr val="E72582"/>
                  </a:solidFill>
                  <a:latin typeface="Calibri"/>
                  <a:ea typeface="方正仿宋_GBK"/>
                  <a:cs typeface="Times New Roman"/>
                </a:rPr>
                <a:t>大后</a:t>
              </a:r>
              <a:r>
                <a:rPr lang="zh-CN" altLang="zh-CN" sz="3400" b="1">
                  <a:solidFill>
                    <a:srgbClr val="E72582"/>
                  </a:solidFill>
                  <a:latin typeface="Calibri"/>
                  <a:ea typeface="方正仿宋_GBK"/>
                  <a:cs typeface="Times New Roman"/>
                </a:rPr>
                <a:t>未必聪明</a:t>
              </a:r>
              <a:endParaRPr lang="zh-CN" altLang="en-US" b="1">
                <a:solidFill>
                  <a:srgbClr val="E72582"/>
                </a:solidFill>
              </a:endParaRPr>
            </a:p>
          </p:txBody>
        </p:sp>
      </p:grpSp>
      <p:sp>
        <p:nvSpPr>
          <p:cNvPr id="10" name="矩形 9"/>
          <p:cNvSpPr/>
          <p:nvPr/>
        </p:nvSpPr>
        <p:spPr>
          <a:xfrm>
            <a:off x="926847" y="3253571"/>
            <a:ext cx="508184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陈韪现在很一般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是个庸才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16234" y="3068040"/>
            <a:ext cx="10400944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                                                                                  </a:t>
            </a:r>
            <a:r>
              <a:rPr lang="zh-CN" altLang="en-US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以</a:t>
            </a:r>
            <a:r>
              <a:rPr lang="zh-CN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子之矛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攻子之盾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(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或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: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以其人之道还治其人之身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)</a:t>
            </a:r>
            <a:endParaRPr lang="zh-CN" altLang="en-US" b="1">
              <a:solidFill>
                <a:srgbClr val="E72582"/>
              </a:solidFill>
            </a:endParaRPr>
          </a:p>
        </p:txBody>
      </p:sp>
      <p:pic>
        <p:nvPicPr>
          <p:cNvPr id="12" name="image84.jpeg"/>
          <p:cNvPicPr/>
          <p:nvPr/>
        </p:nvPicPr>
        <p:blipFill rotWithShape="1">
          <a:blip r:embed="rId5"/>
          <a:srcRect l="3992" t="29184" r="4086" b="35407"/>
          <a:stretch/>
        </p:blipFill>
        <p:spPr>
          <a:xfrm>
            <a:off x="4408019" y="1322384"/>
            <a:ext cx="1066349" cy="17835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672525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189235" cy="7982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请分析杨氏子的思维过程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用关键词填写下面的思维导图。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725" y="2264101"/>
            <a:ext cx="11828550" cy="1622097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6286351" y="3186421"/>
            <a:ext cx="105990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孔雀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8279585" y="3192495"/>
            <a:ext cx="105990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未</a:t>
            </a:r>
            <a:r>
              <a:rPr lang="zh-CN" altLang="en-US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闻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83175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2494"/>
            <a:ext cx="11006455" cy="15830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4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孔融是怎样向李元礼说明两人关系的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?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你认为孔融是一个怎样的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人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?</a:t>
            </a:r>
            <a:endParaRPr lang="zh-CN" altLang="zh-CN" sz="340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92773" y="2783104"/>
            <a:ext cx="11006454" cy="1596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孔融说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: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“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以前我的祖先孔子曾拜您的祖先老子为师。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”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孔融是一个聪明、幽默的人。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 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68500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74268"/>
            <a:ext cx="1100645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5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如果杨氏子面对的不是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孔君平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而是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李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××</a:t>
            </a:r>
            <a:r>
              <a:rPr lang="en-US" altLang="zh-CN" sz="3400" smtClean="0">
                <a:latin typeface="NEU-BZ"/>
                <a:ea typeface="宋体"/>
                <a:cs typeface="Times New Roman"/>
              </a:rPr>
              <a:t>”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熊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××</a:t>
            </a:r>
            <a:r>
              <a:rPr lang="en-US" altLang="zh-CN" sz="3400" smtClean="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等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他会怎么说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?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先填写思维导图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再进行表达。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 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面对孔君平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儿应声答曰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未闻孔雀是夫子家禽。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面对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李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××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儿应声答曰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未闻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面对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熊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××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儿应声答曰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未闻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endParaRPr lang="zh-CN" altLang="en-US" sz="340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642"/>
          <a:stretch/>
        </p:blipFill>
        <p:spPr>
          <a:xfrm>
            <a:off x="505459" y="2490535"/>
            <a:ext cx="10895055" cy="1467853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6707456" y="2618992"/>
            <a:ext cx="105990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李子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302252" y="2182758"/>
            <a:ext cx="2372765" cy="113877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熊猫</a:t>
            </a:r>
            <a:endParaRPr lang="en-US" altLang="zh-CN" sz="3400" b="1" smtClean="0">
              <a:solidFill>
                <a:srgbClr val="E72582"/>
              </a:solidFill>
              <a:latin typeface="Calibri"/>
              <a:ea typeface="方正仿宋_GBK"/>
              <a:cs typeface="Times New Roman"/>
            </a:endParaRPr>
          </a:p>
          <a:p>
            <a:pPr algn="ctr"/>
            <a:r>
              <a:rPr lang="zh-CN" altLang="en-US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（棕熊</a:t>
            </a:r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等）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811734" y="4733455"/>
            <a:ext cx="32367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李子是夫子家果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811734" y="5551603"/>
            <a:ext cx="32367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熊猫是夫子家兽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08802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五年级语文下册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26.jpeg">
            <a:extLst>
              <a:ext uri="{FF2B5EF4-FFF2-40B4-BE49-F238E27FC236}">
                <a16:creationId xmlns="" xmlns:a16="http://schemas.microsoft.com/office/drawing/2014/main" id="{20334F1E-E9BF-406B-9AB3-BDCA985A8AE8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615636" y="909686"/>
            <a:ext cx="3588457" cy="57856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5635" y="1699879"/>
            <a:ext cx="11199376" cy="36702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100">
                <a:latin typeface="Calibri"/>
                <a:ea typeface="方正黑体_GBK"/>
                <a:cs typeface="Times New Roman"/>
              </a:rPr>
              <a:t>一、结合语境</a:t>
            </a:r>
            <a:r>
              <a:rPr lang="en-US" altLang="zh-CN" sz="31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100">
                <a:latin typeface="Calibri"/>
                <a:ea typeface="方正黑体_GBK"/>
                <a:cs typeface="Times New Roman"/>
              </a:rPr>
              <a:t>帮助小明写出正确的字词</a:t>
            </a:r>
            <a:r>
              <a:rPr lang="en-US" altLang="zh-CN" sz="31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100">
                <a:latin typeface="Calibri"/>
                <a:ea typeface="方正黑体_GBK"/>
                <a:cs typeface="Times New Roman"/>
              </a:rPr>
              <a:t>把故事内容补充完整。</a:t>
            </a:r>
            <a:endParaRPr lang="zh-CN" altLang="zh-CN" sz="3100">
              <a:latin typeface="Calibri"/>
              <a:ea typeface="宋体"/>
              <a:cs typeface="Times New Roman"/>
            </a:endParaRPr>
          </a:p>
          <a:p>
            <a:pPr indent="722313">
              <a:lnSpc>
                <a:spcPct val="150000"/>
              </a:lnSpc>
              <a:spcAft>
                <a:spcPts val="0"/>
              </a:spcAft>
            </a:pPr>
            <a:r>
              <a:rPr lang="zh-CN" altLang="zh-CN" sz="3100">
                <a:latin typeface="Calibri"/>
                <a:ea typeface="宋体"/>
                <a:cs typeface="Times New Roman"/>
              </a:rPr>
              <a:t>《世说新语》中记载</a:t>
            </a:r>
            <a:r>
              <a:rPr lang="en-US" altLang="zh-CN" sz="3100">
                <a:latin typeface="方正书宋_GBK"/>
                <a:ea typeface="宋体"/>
                <a:cs typeface="Times New Roman"/>
              </a:rPr>
              <a:t>,</a:t>
            </a:r>
            <a:r>
              <a:rPr lang="en-US" altLang="zh-CN" sz="3100">
                <a:latin typeface="NEU-XT"/>
                <a:ea typeface="宋体"/>
                <a:cs typeface="Times New Roman"/>
              </a:rPr>
              <a:t>liánɡ</a:t>
            </a:r>
            <a:r>
              <a:rPr lang="en-US" altLang="zh-CN" sz="31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10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100" smtClean="0">
                <a:latin typeface="NEU-XT"/>
                <a:ea typeface="宋体"/>
                <a:cs typeface="Times New Roman"/>
              </a:rPr>
              <a:t>ɡuó</a:t>
            </a:r>
            <a:r>
              <a:rPr lang="en-US" altLang="zh-CN" sz="31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1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100" smtClean="0">
                <a:latin typeface="NEU-XT"/>
                <a:ea typeface="宋体"/>
                <a:cs typeface="Times New Roman"/>
              </a:rPr>
              <a:t>       </a:t>
            </a:r>
            <a:r>
              <a:rPr lang="zh-CN" altLang="zh-CN" sz="31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1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100">
                <a:latin typeface="Calibri"/>
                <a:ea typeface="宋体"/>
                <a:cs typeface="Times New Roman"/>
              </a:rPr>
              <a:t>有一个</a:t>
            </a:r>
            <a:r>
              <a:rPr lang="en-US" altLang="zh-CN" sz="3100">
                <a:latin typeface="NEU-XT"/>
                <a:ea typeface="宋体"/>
                <a:cs typeface="Times New Roman"/>
              </a:rPr>
              <a:t>cōnɡ</a:t>
            </a:r>
            <a:r>
              <a:rPr lang="en-US" altLang="zh-CN" sz="31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100" smtClean="0">
                <a:latin typeface="Calibri"/>
                <a:ea typeface="宋体"/>
                <a:cs typeface="Times New Roman"/>
              </a:rPr>
              <a:t>  </a:t>
            </a:r>
            <a:r>
              <a:rPr lang="en-US" altLang="zh-CN" sz="3100" smtClean="0">
                <a:latin typeface="NEU-XT"/>
                <a:ea typeface="宋体"/>
                <a:cs typeface="Times New Roman"/>
              </a:rPr>
              <a:t>mínɡ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100" smtClean="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1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100" smtClean="0">
                <a:latin typeface="NEU-XT"/>
                <a:ea typeface="宋体"/>
                <a:cs typeface="Times New Roman"/>
              </a:rPr>
              <a:t>        </a:t>
            </a:r>
            <a:r>
              <a:rPr lang="zh-CN" altLang="zh-CN" sz="31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1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100">
                <a:latin typeface="Calibri"/>
                <a:ea typeface="宋体"/>
                <a:cs typeface="Times New Roman"/>
              </a:rPr>
              <a:t>机智的孩子</a:t>
            </a:r>
            <a:r>
              <a:rPr lang="en-US" altLang="zh-CN" sz="31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100">
                <a:latin typeface="Calibri"/>
                <a:ea typeface="宋体"/>
                <a:cs typeface="Times New Roman"/>
              </a:rPr>
              <a:t>姓杨。孔君平</a:t>
            </a:r>
            <a:r>
              <a:rPr lang="en-US" altLang="zh-CN" sz="3100">
                <a:latin typeface="NEU-XT"/>
                <a:ea typeface="宋体"/>
                <a:cs typeface="Times New Roman"/>
              </a:rPr>
              <a:t>yì</a:t>
            </a:r>
            <a:r>
              <a:rPr lang="en-US" altLang="zh-CN" sz="31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1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100" smtClean="0">
                <a:latin typeface="NEU-XT"/>
                <a:ea typeface="宋体"/>
                <a:cs typeface="Times New Roman"/>
              </a:rPr>
              <a:t>    </a:t>
            </a:r>
            <a:r>
              <a:rPr lang="zh-CN" altLang="zh-CN" sz="31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1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100">
                <a:latin typeface="Calibri"/>
                <a:ea typeface="宋体"/>
                <a:cs typeface="Times New Roman"/>
              </a:rPr>
              <a:t>其父</a:t>
            </a:r>
            <a:r>
              <a:rPr lang="en-US" altLang="zh-CN" sz="31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100">
                <a:latin typeface="Calibri"/>
                <a:ea typeface="宋体"/>
                <a:cs typeface="Times New Roman"/>
              </a:rPr>
              <a:t>其父不在</a:t>
            </a:r>
            <a:r>
              <a:rPr lang="en-US" altLang="zh-CN" sz="31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100">
                <a:latin typeface="Calibri"/>
                <a:ea typeface="宋体"/>
                <a:cs typeface="Times New Roman"/>
              </a:rPr>
              <a:t>孔君平就说了句玩笑话。杨氏子竟委婉又礼貌地用</a:t>
            </a:r>
            <a:r>
              <a:rPr lang="en-US" altLang="zh-CN" sz="31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100">
                <a:latin typeface="Calibri"/>
                <a:ea typeface="宋体"/>
                <a:cs typeface="Times New Roman"/>
              </a:rPr>
              <a:t>未闻孔雀是夫子</a:t>
            </a:r>
            <a:r>
              <a:rPr lang="en-US" altLang="zh-CN" sz="3100">
                <a:latin typeface="NEU-XT"/>
                <a:ea typeface="宋体"/>
                <a:cs typeface="Times New Roman"/>
              </a:rPr>
              <a:t>jiā</a:t>
            </a:r>
            <a:r>
              <a:rPr lang="en-US" altLang="zh-CN" sz="31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100">
                <a:latin typeface="NEU-XT"/>
                <a:ea typeface="宋体"/>
                <a:cs typeface="Times New Roman"/>
              </a:rPr>
              <a:t>qín</a:t>
            </a:r>
            <a:r>
              <a:rPr lang="en-US" altLang="zh-CN" sz="31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1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100" smtClean="0">
                <a:latin typeface="NEU-XT"/>
                <a:ea typeface="宋体"/>
                <a:cs typeface="Times New Roman"/>
              </a:rPr>
              <a:t>         </a:t>
            </a:r>
            <a:r>
              <a:rPr lang="zh-CN" altLang="zh-CN" sz="31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10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1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100">
                <a:latin typeface="Calibri"/>
                <a:ea typeface="宋体"/>
                <a:cs typeface="Times New Roman"/>
              </a:rPr>
              <a:t>来回答他。</a:t>
            </a:r>
            <a:endParaRPr lang="zh-CN" altLang="zh-CN" sz="31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110070" y="2574920"/>
            <a:ext cx="979755" cy="5693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1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梁国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130375" y="3286399"/>
            <a:ext cx="979755" cy="5693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1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聪明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798719" y="3286399"/>
            <a:ext cx="582211" cy="5693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1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诣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622291" y="4660286"/>
            <a:ext cx="979755" cy="5693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1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家禽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58769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二、根据要求进行选择。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下列加点字的读音有误的一项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是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应声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yìng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为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设果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wéi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　　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Calibri"/>
                <a:ea typeface="宋体"/>
                <a:cs typeface="Times New Roman"/>
              </a:rPr>
              <a:t>B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家禽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qín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诣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其父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yì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杨氏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shì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聪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惠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huì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Calibri"/>
                <a:ea typeface="宋体"/>
                <a:cs typeface="Times New Roman"/>
              </a:rPr>
              <a:t>D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答曰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yuē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乃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呼儿出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nǎi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386614" y="179775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A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836545" y="2867425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4153250" y="2867324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283006" y="3659340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4153249" y="3635378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2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304661" y="4403456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4646544" y="4427418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4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340179" y="5185510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5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4153250" y="5209472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50018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58769"/>
            <a:ext cx="11006455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与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杨氏之子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中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之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字的意思不同的一项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是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无价之宝　 　　　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B.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丝绸之路　 　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Calibri"/>
                <a:ea typeface="宋体"/>
                <a:cs typeface="Times New Roman"/>
              </a:rPr>
              <a:t>C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取之不尽　 　　　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D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惊弓之鸟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456046" y="99163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C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28744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58769"/>
            <a:ext cx="1100645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下列句中加点字意思正确的一项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是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梁国杨氏子九岁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甚聪惠 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恩惠。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)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Calibri"/>
                <a:ea typeface="宋体"/>
                <a:cs typeface="Times New Roman"/>
              </a:rPr>
              <a:t>B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孔君平诣其父 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拜访。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为设果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果有杨梅 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因为。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)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Calibri"/>
                <a:ea typeface="宋体"/>
                <a:cs typeface="Times New Roman"/>
              </a:rPr>
              <a:t>D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儿应声答曰 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应该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。</a:t>
            </a:r>
            <a:r>
              <a:rPr lang="en-US" altLang="zh-CN" sz="3400" smtClean="0">
                <a:latin typeface="方正仿宋_GBK"/>
                <a:ea typeface="宋体"/>
                <a:cs typeface="Times New Roman"/>
              </a:rPr>
              <a:t>)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687395" y="1039761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B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4828463" y="2129797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2129379" y="2905979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825958" y="3673932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290060" y="4397773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686592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58769"/>
            <a:ext cx="1100645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4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下列朗读节奏划分不当的一项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是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梁国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/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杨氏子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/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九岁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甚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/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聪惠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Calibri"/>
                <a:ea typeface="宋体"/>
                <a:cs typeface="Times New Roman"/>
              </a:rPr>
              <a:t>B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孔君平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/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诣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/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其父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父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/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不在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孔指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/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以示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/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儿曰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此是君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/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家果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Calibri"/>
                <a:ea typeface="宋体"/>
                <a:cs typeface="Times New Roman"/>
              </a:rPr>
              <a:t>D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未闻孔雀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/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是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/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夫子家禽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350520" y="103976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C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08538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7283"/>
            <a:ext cx="1100645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三、梳理课文内容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补全孔君平和杨氏子之间的对话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体会语言的魅力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并完成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练习</a:t>
            </a:r>
            <a:r>
              <a:rPr lang="zh-CN" altLang="zh-CN" sz="3400" smtClean="0">
                <a:latin typeface="Calibri"/>
                <a:ea typeface="方正黑体_GBK"/>
                <a:cs typeface="Times New Roman"/>
              </a:rPr>
              <a:t>。</a:t>
            </a:r>
            <a:r>
              <a:rPr lang="en-US" altLang="zh-CN" sz="3400" smtClean="0">
                <a:latin typeface="Calibri"/>
                <a:ea typeface="方正黑体_GBK"/>
                <a:cs typeface="Times New Roman"/>
              </a:rPr>
              <a:t>   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400">
              <a:latin typeface="Calibri"/>
              <a:ea typeface="方正黑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 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杨氏子的言外之意是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                   </a:t>
            </a:r>
            <a:r>
              <a:rPr lang="en-US" altLang="zh-CN" sz="3400" u="sng" smtClean="0">
                <a:solidFill>
                  <a:schemeClr val="bg2"/>
                </a:solidFill>
                <a:latin typeface="Calibri"/>
                <a:ea typeface="宋体"/>
                <a:cs typeface="Times New Roman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                                                                    </a:t>
            </a:r>
            <a:r>
              <a:rPr lang="en-US" altLang="zh-CN" sz="3400" u="sng" smtClean="0">
                <a:solidFill>
                  <a:schemeClr val="bg2"/>
                </a:solidFill>
                <a:latin typeface="Calibri"/>
                <a:ea typeface="宋体"/>
                <a:cs typeface="Times New Roman"/>
              </a:rPr>
              <a:t>.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578" y="2491699"/>
            <a:ext cx="11443517" cy="2044206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1819871" y="3368417"/>
            <a:ext cx="8433615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                                        我</a:t>
            </a:r>
            <a:r>
              <a:rPr lang="zh-CN" altLang="en-US" sz="32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从来没有听说过孔雀是您家的鸟啊！</a:t>
            </a:r>
          </a:p>
        </p:txBody>
      </p:sp>
      <p:sp>
        <p:nvSpPr>
          <p:cNvPr id="14" name="矩形 13"/>
          <p:cNvSpPr/>
          <p:nvPr/>
        </p:nvSpPr>
        <p:spPr>
          <a:xfrm>
            <a:off x="761999" y="4535088"/>
            <a:ext cx="10463463" cy="15803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                                              </a:t>
            </a:r>
            <a:r>
              <a:rPr lang="zh-CN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孔雀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不是您家的鸟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杨梅自然也不是我家的水果。</a:t>
            </a:r>
            <a:endParaRPr lang="zh-CN" altLang="zh-CN" sz="3400" b="1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01595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7283"/>
            <a:ext cx="1100645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latin typeface="Calibri"/>
                <a:ea typeface="方正黑体_GBK"/>
                <a:cs typeface="Times New Roman"/>
              </a:rPr>
              <a:t>三、梳理课文内容</a:t>
            </a:r>
            <a:r>
              <a:rPr lang="en-US" altLang="zh-CN" sz="3400" smtClean="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 smtClean="0">
                <a:latin typeface="Calibri"/>
                <a:ea typeface="方正黑体_GBK"/>
                <a:cs typeface="Times New Roman"/>
              </a:rPr>
              <a:t>补全孔君平和杨氏子之间的对话</a:t>
            </a:r>
            <a:r>
              <a:rPr lang="en-US" altLang="zh-CN" sz="3400" smtClean="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 smtClean="0">
                <a:latin typeface="Calibri"/>
                <a:ea typeface="方正黑体_GBK"/>
                <a:cs typeface="Times New Roman"/>
              </a:rPr>
              <a:t>体会语言的魅力</a:t>
            </a:r>
            <a:r>
              <a:rPr lang="en-US" altLang="zh-CN" sz="3400" smtClean="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 smtClean="0">
                <a:latin typeface="Calibri"/>
                <a:ea typeface="方正黑体_GBK"/>
                <a:cs typeface="Times New Roman"/>
              </a:rPr>
              <a:t>并完成练习。</a:t>
            </a:r>
            <a:r>
              <a:rPr lang="en-US" altLang="zh-CN" sz="3400" smtClean="0">
                <a:latin typeface="Calibri"/>
                <a:ea typeface="方正黑体_GBK"/>
                <a:cs typeface="Times New Roman"/>
              </a:rPr>
              <a:t>   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杨氏子的回答妙在哪里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?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下面理解正确的一项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是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能一下子让孔君平无言以对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展现了自己的霸道。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B.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以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孔雀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为名来反问孔君平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这样可以贬低孔君平的身份。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孔君平在姓氏上做文章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杨氏子也在姓氏上做文章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委婉对答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既表现了应有的礼貌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又使孔君平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无言以对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093719" y="260386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C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147371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7283"/>
            <a:ext cx="1100645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三、梳理课文内容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补全孔君平和杨氏子之间的对话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体会语言的魅力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并完成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练习</a:t>
            </a:r>
            <a:r>
              <a:rPr lang="zh-CN" altLang="zh-CN" sz="3400" smtClean="0">
                <a:latin typeface="Calibri"/>
                <a:ea typeface="方正黑体_GBK"/>
                <a:cs typeface="Times New Roman"/>
              </a:rPr>
              <a:t>。</a:t>
            </a:r>
            <a:r>
              <a:rPr lang="en-US" altLang="zh-CN" sz="3400" smtClean="0">
                <a:latin typeface="Calibri"/>
                <a:ea typeface="方正黑体_GBK"/>
                <a:cs typeface="Times New Roman"/>
              </a:rPr>
              <a:t>   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下面哪些词语可以用来形容杨氏子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?(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       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多选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自以为是　　　　　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B.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思维敏捷　　　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Calibri"/>
                <a:ea typeface="宋体"/>
                <a:cs typeface="Times New Roman"/>
              </a:rPr>
              <a:t>C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幽默聪明　　　　　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D.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有礼貌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191354" y="2547748"/>
            <a:ext cx="110318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BCD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62236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177</TotalTime>
  <Words>950</Words>
  <Application>Microsoft Office PowerPoint</Application>
  <PresentationFormat>自定义</PresentationFormat>
  <Paragraphs>134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37" baseType="lpstr">
      <vt:lpstr>Arial</vt:lpstr>
      <vt:lpstr>宋体</vt:lpstr>
      <vt:lpstr>微软雅黑</vt:lpstr>
      <vt:lpstr>NEU-BZ</vt:lpstr>
      <vt:lpstr>NEU-HZ</vt:lpstr>
      <vt:lpstr>方正小标宋_GBK</vt:lpstr>
      <vt:lpstr>汉仪雅酷黑 95W</vt:lpstr>
      <vt:lpstr>Calibri</vt:lpstr>
      <vt:lpstr>方正大标宋简体</vt:lpstr>
      <vt:lpstr>方正隶变_GBK</vt:lpstr>
      <vt:lpstr>方正黑体_GBK</vt:lpstr>
      <vt:lpstr>方正大标宋_GBK</vt:lpstr>
      <vt:lpstr>方正楷体_GBK</vt:lpstr>
      <vt:lpstr>Wingdings</vt:lpstr>
      <vt:lpstr>华文宋体</vt:lpstr>
      <vt:lpstr>Times New Roman</vt:lpstr>
      <vt:lpstr>NEU-XT</vt:lpstr>
      <vt:lpstr>方正仿宋_GBK</vt:lpstr>
      <vt:lpstr>方正书宋_GBK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245</cp:revision>
  <dcterms:created xsi:type="dcterms:W3CDTF">2019-06-19T02:08:00Z</dcterms:created>
  <dcterms:modified xsi:type="dcterms:W3CDTF">2026-03-18T07:17:27Z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