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微软雅黑" pitchFamily="34" charset="-122"/>
      <p:regular r:id="rId28"/>
      <p:bold r:id="rId29"/>
    </p:embeddedFont>
    <p:embeddedFont>
      <p:font typeface="NEU-XT" pitchFamily="18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景阳冈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85235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一、选择下列加点字的正确读音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画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绰起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chuò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chāo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景阳冈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ɡānɡ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ɡǎnɡ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血泊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踉踉跄跄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liànɡ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niànɡ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35434" y="255860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044783" y="25745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956865" y="36413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67655" y="35969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407508" y="233900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193444" y="2396746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2485091" y="3370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62156" y="343163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571866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752"/>
          <a:stretch/>
        </p:blipFill>
        <p:spPr bwMode="auto">
          <a:xfrm>
            <a:off x="234950" y="1783180"/>
            <a:ext cx="11722100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98"/>
          <a:stretch/>
        </p:blipFill>
        <p:spPr bwMode="auto">
          <a:xfrm>
            <a:off x="234950" y="3657604"/>
            <a:ext cx="11722100" cy="55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46150" y="2314406"/>
            <a:ext cx="2092662" cy="1090390"/>
            <a:chOff x="1987734" y="1843323"/>
            <a:chExt cx="2092662" cy="109039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40021"/>
              </p:ext>
            </p:extLst>
          </p:nvPr>
        </p:nvGraphicFramePr>
        <p:xfrm>
          <a:off x="373643" y="236445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胸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膛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470350" y="2311291"/>
            <a:ext cx="2092662" cy="1090390"/>
            <a:chOff x="1987734" y="1843323"/>
            <a:chExt cx="2092662" cy="1090390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780608"/>
              </p:ext>
            </p:extLst>
          </p:nvPr>
        </p:nvGraphicFramePr>
        <p:xfrm>
          <a:off x="3497843" y="2361343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6546424" y="2296477"/>
            <a:ext cx="2092662" cy="1090390"/>
            <a:chOff x="1987734" y="1843323"/>
            <a:chExt cx="2092662" cy="109039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0" name="表格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347197"/>
              </p:ext>
            </p:extLst>
          </p:nvPr>
        </p:nvGraphicFramePr>
        <p:xfrm>
          <a:off x="6573917" y="234652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申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请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1" name="组合 20"/>
          <p:cNvGrpSpPr/>
          <p:nvPr/>
        </p:nvGrpSpPr>
        <p:grpSpPr>
          <a:xfrm>
            <a:off x="9742813" y="2293362"/>
            <a:ext cx="2092662" cy="1090390"/>
            <a:chOff x="1987734" y="1843323"/>
            <a:chExt cx="2092662" cy="109039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4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71094"/>
              </p:ext>
            </p:extLst>
          </p:nvPr>
        </p:nvGraphicFramePr>
        <p:xfrm>
          <a:off x="9770306" y="2343414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备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5" name="组合 24"/>
          <p:cNvGrpSpPr/>
          <p:nvPr/>
        </p:nvGrpSpPr>
        <p:grpSpPr>
          <a:xfrm>
            <a:off x="426869" y="4255493"/>
            <a:ext cx="2092662" cy="1090390"/>
            <a:chOff x="1987734" y="1843323"/>
            <a:chExt cx="2092662" cy="10903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475798"/>
              </p:ext>
            </p:extLst>
          </p:nvPr>
        </p:nvGraphicFramePr>
        <p:xfrm>
          <a:off x="454362" y="430554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熟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悉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3551069" y="4252378"/>
            <a:ext cx="2092662" cy="1090390"/>
            <a:chOff x="1987734" y="1843323"/>
            <a:chExt cx="2092662" cy="109039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2" name="表格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645151"/>
              </p:ext>
            </p:extLst>
          </p:nvPr>
        </p:nvGraphicFramePr>
        <p:xfrm>
          <a:off x="3578562" y="430243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饿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6627143" y="4237564"/>
            <a:ext cx="2092662" cy="1090390"/>
            <a:chOff x="1987734" y="1843323"/>
            <a:chExt cx="2092662" cy="1090390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6" name="表格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029781"/>
              </p:ext>
            </p:extLst>
          </p:nvPr>
        </p:nvGraphicFramePr>
        <p:xfrm>
          <a:off x="6654636" y="4287616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一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截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37" name="组合 36"/>
          <p:cNvGrpSpPr/>
          <p:nvPr/>
        </p:nvGrpSpPr>
        <p:grpSpPr>
          <a:xfrm>
            <a:off x="9823532" y="4234449"/>
            <a:ext cx="2092662" cy="1090390"/>
            <a:chOff x="1987734" y="1843323"/>
            <a:chExt cx="2092662" cy="1090390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40" name="表格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227001"/>
              </p:ext>
            </p:extLst>
          </p:nvPr>
        </p:nvGraphicFramePr>
        <p:xfrm>
          <a:off x="9851025" y="4284501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手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杖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6629"/>
            <a:ext cx="112614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的顺序描述了武松打虎的故事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依次写了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其中详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的过程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体现出武松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的特征。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0776" y="111195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事情发展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31472" y="20143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2618" y="201431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上冈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22681" y="20143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5" y="31212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打虎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21537" y="3121224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豪放、勇武而机敏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四、给加点字词换个说法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意思不变。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店家给武松筛了一碗酒。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你如何不肯卖酒给我吃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[               ]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这条景阳冈上少也走过了一二十遭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[              ]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但凡客人来我店中吃了三碗的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便醉了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08687" y="2651993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饮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19788" y="3429000"/>
            <a:ext cx="13260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次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)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2790" y="42620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凡是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216161" y="210645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692035" y="28693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6877772" y="366031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762454" y="4437449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五、将绰号和人物连线。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9652" y="1476647"/>
            <a:ext cx="924827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豹子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头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吴用</a:t>
            </a:r>
            <a:endParaRPr lang="zh-CN" altLang="en-US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及时雨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武松</a:t>
            </a:r>
            <a:endParaRPr lang="zh-CN" altLang="en-US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>
                <a:latin typeface="Calibri"/>
                <a:ea typeface="宋体"/>
                <a:cs typeface="Times New Roman"/>
              </a:rPr>
              <a:t>小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旋风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柴</a:t>
            </a:r>
            <a:r>
              <a:rPr lang="zh-CN" altLang="en-US" sz="3400">
                <a:latin typeface="Calibri"/>
                <a:ea typeface="宋体"/>
                <a:cs typeface="Times New Roman"/>
              </a:rPr>
              <a:t>进</a:t>
            </a:r>
          </a:p>
          <a:p>
            <a:pPr>
              <a:lnSpc>
                <a:spcPct val="15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智多星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宋江</a:t>
            </a:r>
            <a:endParaRPr lang="zh-CN" altLang="en-US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en-US" sz="3400" smtClean="0">
                <a:latin typeface="Calibri"/>
                <a:ea typeface="宋体"/>
                <a:cs typeface="Times New Roman"/>
              </a:rPr>
              <a:t>行者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	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林冲</a:t>
            </a:r>
            <a:endParaRPr lang="zh-CN" altLang="en-US" sz="3400"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81485" y="1972271"/>
            <a:ext cx="3172304" cy="305692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33381" y="2742292"/>
            <a:ext cx="3220408" cy="152891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081485" y="3506751"/>
            <a:ext cx="3172304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081485" y="1972271"/>
            <a:ext cx="3172304" cy="229894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624285" y="2742292"/>
            <a:ext cx="3629504" cy="22936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230</Words>
  <Application>Microsoft Office PowerPoint</Application>
  <PresentationFormat>自定义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8" baseType="lpstr">
      <vt:lpstr>Arial</vt:lpstr>
      <vt:lpstr>宋体</vt:lpstr>
      <vt:lpstr>华文宋体</vt:lpstr>
      <vt:lpstr>NEU-HZ</vt:lpstr>
      <vt:lpstr>方正仿宋_GBK</vt:lpstr>
      <vt:lpstr>Calibri</vt:lpstr>
      <vt:lpstr>NEU-BZ</vt:lpstr>
      <vt:lpstr>方正黑体_GBK</vt:lpstr>
      <vt:lpstr>Wingdings</vt:lpstr>
      <vt:lpstr>楷体</vt:lpstr>
      <vt:lpstr>Times New Roman</vt:lpstr>
      <vt:lpstr>方正大标宋简体</vt:lpstr>
      <vt:lpstr>方正小标宋_GBK</vt:lpstr>
      <vt:lpstr>汉仪雅酷黑 95W</vt:lpstr>
      <vt:lpstr>方正大标宋_GBK</vt:lpstr>
      <vt:lpstr>方正书宋_GBK</vt:lpstr>
      <vt:lpstr>方正隶变_GBK</vt:lpstr>
      <vt:lpstr>方正楷体_GBK</vt:lpstr>
      <vt:lpstr>微软雅黑</vt:lpstr>
      <vt:lpstr>NEU-XT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236</cp:revision>
  <dcterms:created xsi:type="dcterms:W3CDTF">2019-06-19T02:08:00Z</dcterms:created>
  <dcterms:modified xsi:type="dcterms:W3CDTF">2026-03-03T03:06:36Z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