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4" r:id="rId7"/>
    <p:sldId id="525" r:id="rId8"/>
    <p:sldId id="528" r:id="rId9"/>
    <p:sldId id="529" r:id="rId10"/>
    <p:sldId id="526" r:id="rId11"/>
    <p:sldId id="532" r:id="rId12"/>
    <p:sldId id="533" r:id="rId13"/>
    <p:sldId id="530" r:id="rId14"/>
    <p:sldId id="531" r:id="rId15"/>
    <p:sldId id="534" r:id="rId16"/>
    <p:sldId id="535" r:id="rId17"/>
    <p:sldId id="498" r:id="rId18"/>
    <p:sldId id="522" r:id="rId19"/>
    <p:sldId id="427" r:id="rId20"/>
  </p:sldIdLst>
  <p:sldSz cx="12192000" cy="6858000"/>
  <p:notesSz cx="6858000" cy="9144000"/>
  <p:embeddedFontLst>
    <p:embeddedFont>
      <p:font typeface="方正仿宋_GBK" pitchFamily="65" charset="-122"/>
      <p:regular r:id="rId21"/>
    </p:embeddedFont>
    <p:embeddedFont>
      <p:font typeface="方正小标宋_GBK" pitchFamily="65" charset="-122"/>
      <p:regular r:id="rId22"/>
    </p:embeddedFont>
    <p:embeddedFont>
      <p:font typeface="方正大标宋_GBK" pitchFamily="65" charset="-122"/>
      <p:regular r:id="rId23"/>
    </p:embeddedFont>
    <p:embeddedFont>
      <p:font typeface="NEU-XT" pitchFamily="18" charset="-122"/>
      <p:regular r:id="rId24"/>
    </p:embeddedFont>
    <p:embeddedFont>
      <p:font typeface="方正黑体_GBK" pitchFamily="65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方正楷体_GBK" pitchFamily="65" charset="-122"/>
      <p:regular r:id="rId30"/>
    </p:embeddedFont>
    <p:embeddedFont>
      <p:font typeface="方正魏碑_GBK" pitchFamily="65" charset="-122"/>
      <p:regular r:id="rId31"/>
    </p:embeddedFont>
    <p:embeddedFont>
      <p:font typeface="微软雅黑" pitchFamily="34" charset="-122"/>
      <p:regular r:id="rId32"/>
      <p:bold r:id="rId33"/>
    </p:embeddedFont>
    <p:embeddedFont>
      <p:font typeface="NEU-HZ" pitchFamily="2" charset="-122"/>
      <p:regular r:id="rId34"/>
      <p:italic r:id="rId35"/>
    </p:embeddedFont>
    <p:embeddedFont>
      <p:font typeface="NEU-BZ" pitchFamily="2" charset="-122"/>
      <p:regular r:id="rId36"/>
      <p:bold r:id="rId37"/>
      <p:italic r:id="rId38"/>
      <p:boldItalic r:id="rId39"/>
    </p:embeddedFont>
    <p:embeddedFont>
      <p:font typeface="方正大标宋简体" charset="-122"/>
      <p:regular r:id="rId40"/>
    </p:embeddedFont>
    <p:embeddedFont>
      <p:font typeface="方正书宋_GBK" pitchFamily="65" charset="-122"/>
      <p:regular r:id="rId41"/>
    </p:embeddedFont>
    <p:embeddedFont>
      <p:font typeface="华文宋体" pitchFamily="2" charset="-122"/>
      <p:regular r:id="rId42"/>
    </p:embeddedFont>
    <p:embeddedFont>
      <p:font typeface="方正隶变_GBK" pitchFamily="65" charset="-122"/>
      <p:regular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font" Target="fonts/font23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image" Target="../media/image9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14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刷子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李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五、课内外对比阅读。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一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方正小标宋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刷子李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只见师傅的手臂悠然摆来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悠然摆去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如同伴着鼓点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和着琴音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每一摆刷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那长长的带浆的毛刷便在墙面啪地清脆一响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极是好听。啪啪声里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一道道浆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衔接得天衣无缝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刷过去的墙面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真好比平平整整打开一面雪白的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屏障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小标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二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方正小标宋_GBK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泥 活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冯兰瑞老头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坐在厚重的桑木案前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腰板挺直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脖筋绷紧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眼神像锥子似的注视着案子上新捏好的泥活。他手持竹刀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这里抹一抹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那里抹一抹。对这么精巧生动的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武松打虎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你还有什么可挑剔的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武松左膝镇住大虫的花背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倾全身之力向大虫身上压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右手揪住大虫的耳朵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左手抡拳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那大虫拱起半条身子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悬口吊牙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眼眶眦裂。这会儿冯兰瑞双眉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挤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在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217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71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一起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只见他那窄细的瞳仁中有两个香火头般的亮点闪动着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直视自己的这件作品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摇了摇头。片刻之后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他似有所悟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重新拿起案上的竹刀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挑一点紫泥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朝着武松的拳背上三剔两刮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顿时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那拳背上便鼓起几条弯曲的虬筋。于此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冯兰瑞的花白胡子里才露出一丝不易觉察的笑容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放下竹刀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搓着两手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轻轻地从案边站起来。</a:t>
            </a:r>
            <a:endParaRPr lang="zh-CN" altLang="zh-CN" sz="3400" u="sng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21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8933"/>
            <a:ext cx="6460824" cy="798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借助表格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梳理文章内容。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093597"/>
              </p:ext>
            </p:extLst>
          </p:nvPr>
        </p:nvGraphicFramePr>
        <p:xfrm>
          <a:off x="999041" y="1794160"/>
          <a:ext cx="10599401" cy="4219224"/>
        </p:xfrm>
        <a:graphic>
          <a:graphicData uri="http://schemas.openxmlformats.org/drawingml/2006/table">
            <a:tbl>
              <a:tblPr firstRow="1" firstCol="1" bandRow="1"/>
              <a:tblGrid>
                <a:gridCol w="2754812"/>
                <a:gridCol w="3026679"/>
                <a:gridCol w="4817910"/>
              </a:tblGrid>
              <a:tr h="10548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宋体"/>
                          <a:cs typeface="Times New Roman"/>
                        </a:rPr>
                        <a:t> </a:t>
                      </a:r>
                      <a:endParaRPr lang="zh-CN" sz="1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宋体"/>
                          <a:cs typeface="Times New Roman"/>
                        </a:rPr>
                        <a:t/>
                      </a:r>
                      <a:br>
                        <a:rPr lang="en-US" sz="1200">
                          <a:effectLst/>
                          <a:latin typeface="Calibri"/>
                          <a:ea typeface="宋体"/>
                          <a:cs typeface="Times New Roman"/>
                        </a:rPr>
                      </a:br>
                      <a:r>
                        <a:rPr lang="en-US" sz="1200">
                          <a:effectLst/>
                          <a:latin typeface="Calibri"/>
                          <a:ea typeface="宋体"/>
                          <a:cs typeface="Times New Roman"/>
                        </a:rPr>
                        <a:t> </a:t>
                      </a:r>
                      <a:endParaRPr lang="zh-CN" sz="1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/>
                          <a:ea typeface="宋体"/>
                          <a:cs typeface="Times New Roman"/>
                        </a:rPr>
                        <a:t> </a:t>
                      </a:r>
                      <a:endParaRPr lang="zh-CN" sz="12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选文一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选文二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48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主要人物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冯兰瑞老人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48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主要描写方法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动作描写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48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人物特长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515971" y="312122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刷子李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97962" y="519065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专干粉刷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37376" y="409578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神态、动作描写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07970" y="519569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会捏泥活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107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2355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选文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第一句话是对刷子李刷墙时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体现了他的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。第二句话运用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的修辞手法写出了刷墙后的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8034123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75751" y="167088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娴熟与优雅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31955" y="16468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51986" y="246258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效果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107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505459" y="861094"/>
            <a:ext cx="11006455" cy="2813078"/>
            <a:chOff x="505459" y="861094"/>
            <a:chExt cx="11006455" cy="2813078"/>
          </a:xfrm>
        </p:grpSpPr>
        <p:sp>
          <p:nvSpPr>
            <p:cNvPr id="6" name="矩形 5"/>
            <p:cNvSpPr/>
            <p:nvPr/>
          </p:nvSpPr>
          <p:spPr>
            <a:xfrm>
              <a:off x="505459" y="861094"/>
              <a:ext cx="11006455" cy="28130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NEU-HZ"/>
                  <a:ea typeface="宋体"/>
                  <a:cs typeface="Times New Roman"/>
                </a:rPr>
                <a:t>3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选文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二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中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作者用了两个比喻句来描写冯兰瑞老人的眼睛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请你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用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“         ”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画出来。其中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第一个比喻句写出了老人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的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),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第二个比喻句写出了老人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的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)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。</a:t>
              </a:r>
            </a:p>
            <a:p>
              <a:pPr>
                <a:lnSpc>
                  <a:spcPct val="130000"/>
                </a:lnSpc>
                <a:spcAft>
                  <a:spcPts val="0"/>
                </a:spcAft>
              </a:pPr>
              <a:r>
                <a:rPr lang="en-US" altLang="zh-CN" sz="3400">
                  <a:latin typeface="Calibri"/>
                  <a:ea typeface="宋体"/>
                  <a:cs typeface="Times New Roman"/>
                </a:rPr>
                <a:t>A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一本正经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B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全神贯注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C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粗中有细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D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精益求精</a:t>
              </a:r>
              <a:endParaRPr lang="zh-CN" altLang="en-US" sz="3400"/>
            </a:p>
          </p:txBody>
        </p:sp>
        <p:pic>
          <p:nvPicPr>
            <p:cNvPr id="8" name="image95.jpeg" descr="source:si_idp849091296;FounderCES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2668750" y="1683506"/>
              <a:ext cx="947989" cy="52604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767164" y="3743820"/>
            <a:ext cx="10744750" cy="2629810"/>
            <a:chOff x="767164" y="3743820"/>
            <a:chExt cx="10744750" cy="2629810"/>
          </a:xfrm>
        </p:grpSpPr>
        <p:sp>
          <p:nvSpPr>
            <p:cNvPr id="9" name="矩形 8"/>
            <p:cNvSpPr/>
            <p:nvPr/>
          </p:nvSpPr>
          <p:spPr>
            <a:xfrm>
              <a:off x="767164" y="3743820"/>
              <a:ext cx="10657672" cy="25997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722313" algn="just">
                <a:lnSpc>
                  <a:spcPct val="130000"/>
                </a:lnSpc>
              </a:pP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冯兰瑞老头</a:t>
              </a:r>
              <a:r>
                <a:rPr lang="en-US" altLang="zh-CN" sz="32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坐在厚重的桑木案前</a:t>
              </a:r>
              <a:r>
                <a:rPr lang="en-US" altLang="zh-CN" sz="32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腰板挺直</a:t>
              </a:r>
              <a:r>
                <a:rPr lang="en-US" altLang="zh-CN" sz="32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脖筋绷紧</a:t>
              </a:r>
              <a:r>
                <a:rPr lang="en-US" altLang="zh-CN" sz="32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眼神像锥子似的注视着案子上新捏好的泥</a:t>
              </a: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活</a:t>
              </a:r>
              <a:r>
                <a:rPr lang="zh-CN" altLang="zh-CN" sz="32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。</a:t>
              </a:r>
              <a:endParaRPr lang="en-US" altLang="zh-CN" sz="3200" smtClean="0">
                <a:solidFill>
                  <a:srgbClr val="000000"/>
                </a:solidFill>
                <a:latin typeface="Calibri"/>
                <a:ea typeface="方正楷体_GBK"/>
                <a:cs typeface="Times New Roman"/>
              </a:endParaRPr>
            </a:p>
            <a:p>
              <a:pPr lvl="0" indent="722313" algn="just">
                <a:lnSpc>
                  <a:spcPct val="130000"/>
                </a:lnSpc>
              </a:pP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这会儿冯兰瑞双眉</a:t>
              </a: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挤</a:t>
              </a:r>
              <a:r>
                <a:rPr lang="zh-CN" altLang="zh-CN" sz="3200" smtClean="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在</a:t>
              </a: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一起</a:t>
              </a:r>
              <a:r>
                <a:rPr lang="en-US" altLang="zh-CN" sz="32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只见他那窄细的瞳仁中有两个香火头般的亮点闪动着</a:t>
              </a:r>
              <a:r>
                <a:rPr lang="en-US" altLang="zh-CN" sz="32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直视自己的这件作品</a:t>
              </a:r>
              <a:r>
                <a:rPr lang="en-US" altLang="zh-CN" sz="3200">
                  <a:solidFill>
                    <a:srgbClr val="000000"/>
                  </a:solidFill>
                  <a:latin typeface="方正楷体_GBK"/>
                  <a:ea typeface="宋体"/>
                  <a:cs typeface="Times New Roman"/>
                </a:rPr>
                <a:t>,</a:t>
              </a:r>
              <a:r>
                <a:rPr lang="zh-CN" altLang="zh-CN" sz="3200">
                  <a:solidFill>
                    <a:srgbClr val="000000"/>
                  </a:solidFill>
                  <a:latin typeface="Calibri"/>
                  <a:ea typeface="方正楷体_GBK"/>
                  <a:cs typeface="Times New Roman"/>
                </a:rPr>
                <a:t>摇了摇头。</a:t>
              </a:r>
              <a:endParaRPr lang="zh-CN" altLang="zh-CN" sz="3200">
                <a:solidFill>
                  <a:srgbClr val="000000"/>
                </a:solidFill>
                <a:latin typeface="Calibri"/>
                <a:ea typeface="宋体"/>
                <a:cs typeface="Times New Roman"/>
              </a:endParaRPr>
            </a:p>
          </p:txBody>
        </p:sp>
        <p:pic>
          <p:nvPicPr>
            <p:cNvPr id="10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1600200" y="4342499"/>
              <a:ext cx="5706234" cy="118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6721804" y="4345923"/>
              <a:ext cx="4587880" cy="118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1600200" y="5625867"/>
              <a:ext cx="5706234" cy="118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6721804" y="5629291"/>
              <a:ext cx="4587880" cy="118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956865" y="4984676"/>
              <a:ext cx="5706234" cy="118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51734" b="50001"/>
            <a:stretch/>
          </p:blipFill>
          <p:spPr bwMode="auto">
            <a:xfrm>
              <a:off x="6078469" y="4988100"/>
              <a:ext cx="2716615" cy="118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1656" b="50001"/>
            <a:stretch/>
          </p:blipFill>
          <p:spPr bwMode="auto">
            <a:xfrm>
              <a:off x="767164" y="6225534"/>
              <a:ext cx="6993860" cy="144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1" t="12009" r="20389" b="50001"/>
            <a:stretch/>
          </p:blipFill>
          <p:spPr bwMode="auto">
            <a:xfrm>
              <a:off x="5888767" y="6228958"/>
              <a:ext cx="5623147" cy="144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矩形 18"/>
          <p:cNvSpPr/>
          <p:nvPr/>
        </p:nvSpPr>
        <p:spPr>
          <a:xfrm>
            <a:off x="1362795" y="226763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867877" y="232080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13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读选文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可以看出此刻冯兰瑞老人的心里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两篇选文都反映了人物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故事中的主要人物都是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所写的书《俗世奇人》中塑造的角色。我真想找这本书来认真地读一读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认识这些奇人。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2820642" y="1653371"/>
            <a:ext cx="58528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对自己修改后的作品非常满意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47084" y="23993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技艺高超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5832" y="312626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冯骥才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8293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40057"/>
            <a:ext cx="11006455" cy="3152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小练笔。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干活儿在我们的生活中是再常见不过了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如擦黑板、扫地、洗碗等。但每个人干活的风格大有不同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请你根据一个熟悉的人干某件活儿的特点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对他的动作进行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185309"/>
            <a:ext cx="11006455" cy="228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4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爷爷炒菜时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左手握住锅柄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不时地转动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让锅均匀受热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右手持铲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不停地翻炒。他将锅往上一颠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只见菜从锅中一跃而起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在空中翻了个身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又稳稳地落回锅中。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5635" y="1696495"/>
            <a:ext cx="110429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黑体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宋体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根据语境和拼音书写词语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并选择括号里正确的生字和读音画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solidFill>
                  <a:srgbClr val="000000"/>
                </a:solidFill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solidFill>
                  <a:srgbClr val="000000"/>
                </a:solidFill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1117045" cy="5221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24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在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非遗文化交流会上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我见识到了许多非遗传承人的</a:t>
            </a:r>
            <a:r>
              <a:rPr lang="zh-CN" altLang="zh-CN" sz="3400" u="sng" spc="-150">
                <a:latin typeface="Calibri"/>
                <a:ea typeface="方正楷体_GBK"/>
                <a:cs typeface="Times New Roman"/>
              </a:rPr>
              <a:t>绝活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。制作糖葫芦的</a:t>
            </a:r>
            <a:r>
              <a:rPr lang="en-US" altLang="zh-CN" sz="3400" spc="-150">
                <a:latin typeface="NEU-XT"/>
                <a:ea typeface="宋体"/>
                <a:cs typeface="Times New Roman"/>
              </a:rPr>
              <a:t>shī</a:t>
            </a:r>
            <a:r>
              <a:rPr lang="en-US" altLang="zh-CN" sz="3400" spc="-15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pc="-150">
                <a:latin typeface="NEU-XT"/>
                <a:ea typeface="宋体"/>
                <a:cs typeface="Times New Roman"/>
              </a:rPr>
              <a:t>fu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pc="-15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spc="-15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拿出串好的山楂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放在糖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pc="-150" smtClean="0">
                <a:latin typeface="Calibri"/>
                <a:ea typeface="方正仿宋_GBK"/>
                <a:cs typeface="Times New Roman"/>
              </a:rPr>
              <a:t>浆</a:t>
            </a:r>
            <a:r>
              <a:rPr lang="zh-CN" altLang="zh-CN" sz="3400" spc="-150">
                <a:latin typeface="NEU-XT"/>
                <a:ea typeface="宋体"/>
                <a:cs typeface="Times New Roman"/>
              </a:rPr>
              <a:t>　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桨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里一蘸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zhān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zhàn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又迅速放在抹了油的盘子里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接着撒上一层熟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zhī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ma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。他那一气呵成的动作令我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zhènɡ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了。展示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金缮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技艺的工匠端坐着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一副神圣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shènɡ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shèn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不可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qīn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fàn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的模样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好似与我们隔着一道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pínɡ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zhànɡ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只见他拿出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bāo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fu</a:t>
            </a:r>
          </a:p>
          <a:p>
            <a:pPr algn="just">
              <a:lnSpc>
                <a:spcPct val="124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里的工具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不一会儿就把一个破碎的瓷盘修复如初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了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4419823" y="1677443"/>
            <a:ext cx="10182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师傅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32935" y="28560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芝麻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28987" y="35353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怔住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2386" y="415593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侵犯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63982" y="48510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屏障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9921" y="54666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包袱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32335" y="24616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408404" y="441075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0157217" y="162653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908821" y="227818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783945" y="423449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2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1265184" cy="221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绝活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绝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刷子李干完活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身上绝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没有一个白点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中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 spc="-15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绝</a:t>
            </a:r>
            <a:r>
              <a:rPr lang="en-US" altLang="zh-CN" sz="3400" spc="-15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的</a:t>
            </a:r>
            <a:endParaRPr lang="en-US" altLang="zh-CN" sz="3400" spc="-15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5000"/>
              </a:lnSpc>
            </a:pP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意思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619" y="1749991"/>
            <a:ext cx="6296025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6008687" y="8781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79932" y="23632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716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634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二、下列加点词语运用不恰当的是哪一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项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?(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破碎的文物被修复师黏合得天衣无缝。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当众挨了批评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他感到很难堪。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这个难题被他攻克了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真令人半信半疑。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他真有能耐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获得了多个奖项。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22908" y="10277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6023808" y="2097437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5338411" y="2860555"/>
            <a:ext cx="144298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6136903" y="3613415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2">
            <a:extLst>
              <a:ext uri="{FF2B5EF4-FFF2-40B4-BE49-F238E27FC236}">
                <a16:creationId xmlns:a16="http://schemas.microsoft.com/office/drawing/2014/main" xmlns="" id="{B6D7B695-EFC8-44E0-BD6D-60765652EDCB}"/>
              </a:ext>
            </a:extLst>
          </p:cNvPr>
          <p:cNvSpPr txBox="1"/>
          <p:nvPr/>
        </p:nvSpPr>
        <p:spPr>
          <a:xfrm>
            <a:off x="2147248" y="4412696"/>
            <a:ext cx="131835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9092" y="880965"/>
            <a:ext cx="8278024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三、结合课文内容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完成思维导图。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2095333"/>
            <a:ext cx="11709400" cy="233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264103" y="2088737"/>
            <a:ext cx="237276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裤子上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白点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96454" y="356461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佩服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27225" y="3323237"/>
            <a:ext cx="105990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发怔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发傻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17046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四、阅读课文选段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说着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刷子李手指捏着裤子轻轻往上一提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那白点即刻没了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再一松手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白点又出现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奇了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他凑上脸用神再瞧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那白点原来是一个小洞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刚才抽烟时不小心烧的。里边的白衬裤打小洞透出来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看上去就跟粉浆落上去的白点一模一样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刷子李看着曹小三发怔发傻的模样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笑道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好好学本事吧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曹小三学徒的头一天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见到听到学到的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恐怕别人一辈子也不一定能明白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呢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17046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选段第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自然段中有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个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从中可以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读出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曹小三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的心理。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刷子李对徒弟曹小三说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好好学本事吧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他想告诉曹小三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什么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57487" y="8851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9097" y="150071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惊叹、赞叹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1895" y="3674172"/>
            <a:ext cx="10178715" cy="13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要想赢得别人的赞誉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你必须努力学习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下苦功夫练习技术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有了本事才能有自己的尊严。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596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117046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曹小三学徒头一天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他见到了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听到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了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你觉得曹小三明白了什么道理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外面关于师傅的传言是假的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师傅浪得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虚名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师傅裤子上的白点是抽烟时烧的。</a:t>
            </a:r>
          </a:p>
          <a:p>
            <a:pPr algn="just">
              <a:lnSpc>
                <a:spcPct val="13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要想赢得别人的赞誉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必须下苦功夫练习技术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自己要好好向师傅学习。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632701" y="861094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刷子李的绝活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1481692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刷子李的教诲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94109" y="23512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926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1103</Words>
  <Application>Microsoft Office PowerPoint</Application>
  <PresentationFormat>自定义</PresentationFormat>
  <Paragraphs>137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1" baseType="lpstr">
      <vt:lpstr>Arial</vt:lpstr>
      <vt:lpstr>宋体</vt:lpstr>
      <vt:lpstr>方正仿宋_GBK</vt:lpstr>
      <vt:lpstr>方正小标宋_GBK</vt:lpstr>
      <vt:lpstr>方正大标宋_GBK</vt:lpstr>
      <vt:lpstr>Times New Roman</vt:lpstr>
      <vt:lpstr>NEU-XT</vt:lpstr>
      <vt:lpstr>方正黑体_GBK</vt:lpstr>
      <vt:lpstr>Calibri</vt:lpstr>
      <vt:lpstr>汉仪雅酷黑 95W</vt:lpstr>
      <vt:lpstr>方正楷体_GBK</vt:lpstr>
      <vt:lpstr>方正魏碑_GBK</vt:lpstr>
      <vt:lpstr>微软雅黑</vt:lpstr>
      <vt:lpstr>NEU-HZ</vt:lpstr>
      <vt:lpstr>楷体</vt:lpstr>
      <vt:lpstr>NEU-BZ</vt:lpstr>
      <vt:lpstr>方正大标宋简体</vt:lpstr>
      <vt:lpstr>方正书宋_GBK</vt:lpstr>
      <vt:lpstr>Wingdings</vt:lpstr>
      <vt:lpstr>华文宋体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248</cp:revision>
  <dcterms:created xsi:type="dcterms:W3CDTF">2019-06-19T02:08:00Z</dcterms:created>
  <dcterms:modified xsi:type="dcterms:W3CDTF">2026-03-17T06:45:13Z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