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30" r:id="rId7"/>
    <p:sldId id="520" r:id="rId8"/>
    <p:sldId id="523" r:id="rId9"/>
    <p:sldId id="524" r:id="rId10"/>
    <p:sldId id="531" r:id="rId11"/>
    <p:sldId id="525" r:id="rId12"/>
    <p:sldId id="532" r:id="rId13"/>
    <p:sldId id="533" r:id="rId14"/>
    <p:sldId id="534" r:id="rId15"/>
    <p:sldId id="535" r:id="rId16"/>
    <p:sldId id="536" r:id="rId17"/>
    <p:sldId id="526" r:id="rId18"/>
    <p:sldId id="498" r:id="rId19"/>
    <p:sldId id="537" r:id="rId20"/>
    <p:sldId id="427" r:id="rId21"/>
  </p:sldIdLst>
  <p:sldSz cx="12192000" cy="6858000"/>
  <p:notesSz cx="6858000" cy="9144000"/>
  <p:embeddedFontLst>
    <p:embeddedFont>
      <p:font typeface="方正隶变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仿宋_GBK" pitchFamily="65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方正大标宋简体" charset="-122"/>
      <p:regular r:id="rId35"/>
    </p:embeddedFont>
    <p:embeddedFont>
      <p:font typeface="方正书宋_GBK" pitchFamily="65" charset="-122"/>
      <p:regular r:id="rId36"/>
    </p:embeddedFont>
    <p:embeddedFont>
      <p:font typeface="方正黑体_GBK" pitchFamily="65" charset="-122"/>
      <p:regular r:id="rId37"/>
    </p:embeddedFont>
    <p:embeddedFont>
      <p:font typeface="NEU-XT" pitchFamily="18" charset="-122"/>
      <p:regular r:id="rId38"/>
    </p:embeddedFont>
    <p:embeddedFont>
      <p:font typeface="方正小标宋_GBK" pitchFamily="65" charset="-122"/>
      <p:regular r:id="rId39"/>
    </p:embeddedFont>
    <p:embeddedFont>
      <p:font typeface="方正楷体_GBK" pitchFamily="65" charset="-122"/>
      <p:regular r:id="rId40"/>
    </p:embeddedFont>
    <p:embeddedFont>
      <p:font typeface="微软雅黑" pitchFamily="34" charset="-122"/>
      <p:regular r:id="rId41"/>
      <p:bold r:id="rId42"/>
    </p:embeddedFont>
    <p:embeddedFont>
      <p:font typeface="华文宋体" pitchFamily="2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为更好地感受汉字魅力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同学们准备开展以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汉字的魅力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为主题的小型研讨会。请你以主持人的身份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为研讨会设计一段开场白。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60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字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7533" y="3236578"/>
            <a:ext cx="108643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亲爱的同学们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汉字是中华民族的智慧结晶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是中华民族的伟大创造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是中华民族的光辉荣誉。汉字使我们中国的文化更上一层楼。今天让我们走进这绚丽文字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一起去感受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汉字的魅力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733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52433" y="862196"/>
            <a:ext cx="10912508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 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黄高才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汉字在世界文字丛林中独树一帜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具有特殊的地位和优越性。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它是最节省的词构文字。汉字像魔块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有神奇的组词能力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往往一个字能构建出许多个意义单位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词语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。如一个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字就能组成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白天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白忙活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白璧无瑕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等词语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252416" y="346207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52433" y="862196"/>
            <a:ext cx="10912508" cy="569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这样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只需要三千左右的汉字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就能构建汉语常用的词汇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就能写出绚丽多姿的文章来。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它是最富有联想的智慧文字。汉字表义能力特别强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尤其是象形字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它像一幅图画。人如果看惯了这些字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目击的瞬间就能萌发联想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甚至产生情感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人的认识也会迅速发生变化。例如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封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就能理解其意义并产生对它们所表现的情境的想象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而拼音文字的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目击它时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人毫无感觉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只有读了前后文以后才懂得它的意义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思维就慢了一拍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927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52433" y="862196"/>
            <a:ext cx="10912508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它是世上独有的双脑文字。人们都知道语言和逻辑思维开发左脑功能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而形象和情感生活开发右脑功能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汉字组成的视觉语言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具备了双重功能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既促进左脑逻辑思维的发展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又促进右脑的想象和情绪活动。所以因左脑受伤得了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失语症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的病人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不能听和说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却仍能看懂汉字写成的文章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可见汉字对左右脑的开发具有同样重要的作用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290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52433" y="862196"/>
            <a:ext cx="10912508" cy="5699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汉字是最优秀的艺术文字。因为汉字是一幅幅图画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世界上的文字唯有汉字的书写能发展为一门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书法艺术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。看书法大师们的墨宝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有的高远飘逸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有的庄严凝重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有的苍劲有力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有的娟秀美丽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表现出种种神韵气质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有着世界上其他任何文字都难以表达的艺术美。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汉字还特具简短明确的优点。它的音节少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最适合未来声控计算机使用。随着中国经济的飞速发展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中国的国际地位蒸蒸日上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国际交流日益频繁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四海宾朋纷至沓来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汉字必将成为世界通用文字之一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926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52433" y="862196"/>
            <a:ext cx="10912508" cy="3148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汉字真是中华民族的瑰宝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它是完全可与中国古代其他四大发明相媲美的中国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第五大发明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所不同的是这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第五大发明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不仅古代功勋显赫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而且今日和未来的中国与世界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将更加是它发挥威力的舞台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32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给文章拟一个合适的标题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写在文前的横线上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2245713"/>
            <a:ext cx="674736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汉字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中国古代的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第五大发明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zh-CN" sz="3400" b="1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31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自然段中加点词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独树一帜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结合对词语的理解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300">
                <a:latin typeface="Calibri"/>
                <a:ea typeface="宋体"/>
                <a:cs typeface="Times New Roman"/>
              </a:rPr>
              <a:t>从文中找出汉字独树一帜的原因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最节省的词构文字、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656550"/>
            <a:ext cx="1040094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单独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树立起一面旗帜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指自成一家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667" y="3205445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最富有联想的智慧文字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84791" y="317439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世上独有的双脑文字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4684" y="398749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最优秀的艺术文字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20885" y="3963434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特具简短明确的优点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下列对汉字的理解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汉字的组词能力很强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往往一个字就能构建出许多个意义单位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失语症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的病人仍能看懂汉字写成的文章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说明汉字对左右脑的开发具有同样重要的作用。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随着我国的国际地位蒸蒸日上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国际交流日益频繁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汉字已经成为世界通用文字之一。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汉字完全可与中国古代四大发明媲美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堪称中国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第五大发明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98646" y="8902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80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汉字的哪个特点最让你感兴趣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结合文章说明理由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9573" y="1598148"/>
            <a:ext cx="10992853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我最感兴趣的是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汉字是最优秀的艺术文字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这个特点。因为汉字是一幅幅图画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世界上的文字唯有汉字的书写能发展为一门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书法艺术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1133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下列都是形声字的一组是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莫　日　休　棘　 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鱼　门　酒　美　 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凶　月　廷　夏　 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凤　蜀　茱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惊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1086" y="186136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 2022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梦天实验舱发射成功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并于次日与中国空间站核心舱对接成功。近年来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中国在空间技术领域捷报频传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这些科技成果被世界瞩目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外甥打灯笼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照旧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舅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飞机上挂暖瓶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高水平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瓶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咸菜烧豆腐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霜后的萝卜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冻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心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0532" y="2603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744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下列字谜答案不正确的一项是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高爷爷的头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李爷爷的脚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郑爷爷的耳朵。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一个游水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一个吃草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合在一起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味道真好。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有水可养鱼虾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有土可种庄稼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有人不是你我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有马可跑天下。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两个幼童去砍柴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没有力气砍不来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归家又怕人笑话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躲在山中不出来。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幼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09099" y="1051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366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下列关于汉字字体的说法不正确的一项是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甲骨文是刻在龟甲或兽骨上的文字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主要在商周时期使用。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金文是铸刻在铜器上的文字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主要在商周时期使用。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小篆是秦朝时发展来的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是我国最早的统一的文字。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隶书的象形意味已基本消失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成为汉字发展史上的分水岭。而楷书比隶书更加便于书写和认读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南北朝之后占主导地位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一直通行至今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59004" y="1051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20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判断下面书法作品的字体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把对应字体的序号填在括号里。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4395" y="1805120"/>
            <a:ext cx="109183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草书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楷书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行书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隶书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8634" y="2806758"/>
            <a:ext cx="10784116" cy="3261972"/>
            <a:chOff x="778634" y="1659326"/>
            <a:chExt cx="10784116" cy="3261972"/>
          </a:xfrm>
        </p:grpSpPr>
        <p:pic>
          <p:nvPicPr>
            <p:cNvPr id="8" name="image66.jpeg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78634" y="1659326"/>
              <a:ext cx="10784116" cy="2551534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956864" y="4305745"/>
              <a:ext cx="10555049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(         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               (          )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                (          )              (          </a:t>
              </a:r>
              <a:r>
                <a:rPr lang="en-US" altLang="zh-CN" sz="3400">
                  <a:solidFill>
                    <a:srgbClr val="000000"/>
                  </a:solidFill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408271" y="545822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72313" y="54582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72450" y="546212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87577" y="54730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126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142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按照汉字字体的演变过程排序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下列排列错误的一项是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0443" y="22669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028" name="image68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05" y="3429000"/>
            <a:ext cx="2891665" cy="85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69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14" y="3284616"/>
            <a:ext cx="3073985" cy="85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70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4625245"/>
            <a:ext cx="2501587" cy="85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71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589" y="4625465"/>
            <a:ext cx="1933430" cy="85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39377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二、补充歇后语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并根据语境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选择恰当的歇后语填空。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外甥打灯笼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en-US" altLang="zh-CN" sz="3400" smtClean="0">
                <a:solidFill>
                  <a:schemeClr val="bg1"/>
                </a:solidFill>
                <a:latin typeface="方正书宋_GBK"/>
                <a:ea typeface="宋体"/>
                <a:cs typeface="Times New Roman"/>
              </a:rPr>
              <a:t>.</a:t>
            </a:r>
            <a:endParaRPr lang="en-US" altLang="zh-CN" sz="3400" smtClean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梁山泊的军师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smtClean="0">
                <a:solidFill>
                  <a:schemeClr val="bg1"/>
                </a:solidFill>
                <a:latin typeface="方正书宋_GBK"/>
                <a:ea typeface="宋体"/>
                <a:cs typeface="Times New Roman"/>
              </a:rPr>
              <a:t>,</a:t>
            </a:r>
            <a:endParaRPr lang="en-US" altLang="zh-CN" sz="3400" smtClean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隔着门缝吹喇叭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smtClean="0">
                <a:solidFill>
                  <a:schemeClr val="bg1"/>
                </a:solidFill>
                <a:latin typeface="方正书宋_GBK"/>
                <a:ea typeface="宋体"/>
                <a:cs typeface="Times New Roman"/>
              </a:rPr>
              <a:t>,</a:t>
            </a:r>
            <a:endParaRPr lang="zh-CN" altLang="zh-CN" sz="340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爸爸在我们小区可是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。他号称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麻将狂热爱好者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可他牌技不行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打起麻将来总是输。妈妈对他的劝告犹如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。只要有人约打麻将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准保闻讯而去。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0929" y="1629308"/>
            <a:ext cx="18598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照旧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7676" y="2375266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7676" y="3162364"/>
            <a:ext cx="26340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声在外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2003" y="39393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789" y="54914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63374" y="54914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33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 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班开展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我爱汉字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的综合性学习活动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请你积极参与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完成下列任务。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汉字的字形跟字义之间有一定的联系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请仿照示例内容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猜猜字义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在横线上填入说明性文字。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有人说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字是因为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日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互相照耀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故有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有人说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80722" y="4733455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因为火上烧火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故有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炎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1471</Words>
  <Application>Microsoft Office PowerPoint</Application>
  <PresentationFormat>自定义</PresentationFormat>
  <Paragraphs>127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方正隶变_GBK</vt:lpstr>
      <vt:lpstr>方正大标宋_GBK</vt:lpstr>
      <vt:lpstr>Calibri</vt:lpstr>
      <vt:lpstr>NEU-BZ</vt:lpstr>
      <vt:lpstr>方正仿宋_GBK</vt:lpstr>
      <vt:lpstr>NEU-HZ</vt:lpstr>
      <vt:lpstr>方正大标宋简体</vt:lpstr>
      <vt:lpstr>Wingdings</vt:lpstr>
      <vt:lpstr>方正书宋_GBK</vt:lpstr>
      <vt:lpstr>方正黑体_GBK</vt:lpstr>
      <vt:lpstr>Times New Roman</vt:lpstr>
      <vt:lpstr>NEU-XT</vt:lpstr>
      <vt:lpstr>方正小标宋_GBK</vt:lpstr>
      <vt:lpstr>汉仪雅酷黑 95W</vt:lpstr>
      <vt:lpstr>方正楷体_GBK</vt:lpstr>
      <vt:lpstr>微软雅黑</vt:lpstr>
      <vt:lpstr>华文宋体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2026-03-09T07:09:12Z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