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0" r:id="rId5"/>
    <p:sldId id="528" r:id="rId6"/>
    <p:sldId id="529" r:id="rId7"/>
    <p:sldId id="530" r:id="rId8"/>
    <p:sldId id="531" r:id="rId9"/>
    <p:sldId id="532" r:id="rId10"/>
    <p:sldId id="533" r:id="rId11"/>
    <p:sldId id="523" r:id="rId12"/>
    <p:sldId id="534" r:id="rId13"/>
    <p:sldId id="524" r:id="rId14"/>
    <p:sldId id="535" r:id="rId15"/>
    <p:sldId id="536" r:id="rId16"/>
    <p:sldId id="525" r:id="rId17"/>
    <p:sldId id="537" r:id="rId18"/>
    <p:sldId id="526" r:id="rId19"/>
    <p:sldId id="538" r:id="rId20"/>
    <p:sldId id="539" r:id="rId21"/>
    <p:sldId id="498" r:id="rId22"/>
    <p:sldId id="540" r:id="rId23"/>
    <p:sldId id="541" r:id="rId24"/>
    <p:sldId id="542" r:id="rId25"/>
    <p:sldId id="543" r:id="rId26"/>
    <p:sldId id="522" r:id="rId27"/>
    <p:sldId id="427" r:id="rId28"/>
  </p:sldIdLst>
  <p:sldSz cx="12192000" cy="6858000"/>
  <p:notesSz cx="6858000" cy="9144000"/>
  <p:embeddedFontLst>
    <p:embeddedFont>
      <p:font typeface="方正仿宋_GBK" pitchFamily="65" charset="-122"/>
      <p:regular r:id="rId29"/>
    </p:embeddedFont>
    <p:embeddedFont>
      <p:font typeface="方正小标宋_GBK" pitchFamily="65" charset="-122"/>
      <p:regular r:id="rId30"/>
    </p:embeddedFont>
    <p:embeddedFont>
      <p:font typeface="方正大标宋_GBK" pitchFamily="65" charset="-122"/>
      <p:regular r:id="rId31"/>
    </p:embeddedFont>
    <p:embeddedFont>
      <p:font typeface="NEU-XT" pitchFamily="18" charset="-122"/>
      <p:regular r:id="rId32"/>
    </p:embeddedFont>
    <p:embeddedFont>
      <p:font typeface="方正黑体_GBK" pitchFamily="65" charset="-122"/>
      <p:regular r:id="rId33"/>
    </p:embeddedFont>
    <p:embeddedFont>
      <p:font typeface="Calibri" pitchFamily="34" charset="0"/>
      <p:regular r:id="rId34"/>
      <p:bold r:id="rId35"/>
      <p:italic r:id="rId36"/>
      <p:boldItalic r:id="rId37"/>
    </p:embeddedFont>
    <p:embeddedFont>
      <p:font typeface="方正楷体_GBK" pitchFamily="65" charset="-122"/>
      <p:regular r:id="rId38"/>
    </p:embeddedFont>
    <p:embeddedFont>
      <p:font typeface="微软雅黑" pitchFamily="34" charset="-122"/>
      <p:regular r:id="rId39"/>
      <p:bold r:id="rId40"/>
    </p:embeddedFont>
    <p:embeddedFont>
      <p:font typeface="NEU-HZ" pitchFamily="2" charset="-122"/>
      <p:regular r:id="rId41"/>
      <p:italic r:id="rId42"/>
    </p:embeddedFont>
    <p:embeddedFont>
      <p:font typeface="NEU-BZ" pitchFamily="2" charset="-122"/>
      <p:regular r:id="rId43"/>
      <p:bold r:id="rId44"/>
      <p:italic r:id="rId45"/>
      <p:boldItalic r:id="rId46"/>
    </p:embeddedFont>
    <p:embeddedFont>
      <p:font typeface="方正大标宋简体" charset="-122"/>
      <p:regular r:id="rId47"/>
    </p:embeddedFont>
    <p:embeddedFont>
      <p:font typeface="方正书宋_GBK" pitchFamily="65" charset="-122"/>
      <p:regular r:id="rId48"/>
    </p:embeddedFont>
    <p:embeddedFont>
      <p:font typeface="华文宋体" pitchFamily="2" charset="-122"/>
      <p:regular r:id="rId49"/>
    </p:embeddedFont>
    <p:embeddedFont>
      <p:font typeface="方正隶变_GBK" pitchFamily="65" charset="-122"/>
      <p:regular r:id="rId5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1.fntdata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42" Type="http://schemas.openxmlformats.org/officeDocument/2006/relationships/font" Target="fonts/font14.fntdata"/><Relationship Id="rId47" Type="http://schemas.openxmlformats.org/officeDocument/2006/relationships/font" Target="fonts/font19.fntdata"/><Relationship Id="rId50" Type="http://schemas.openxmlformats.org/officeDocument/2006/relationships/font" Target="fonts/font22.fntdata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46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41" Type="http://schemas.openxmlformats.org/officeDocument/2006/relationships/font" Target="fonts/font13.fntdata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openxmlformats.org/officeDocument/2006/relationships/font" Target="fonts/font17.fntdata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8.fntdata"/><Relationship Id="rId49" Type="http://schemas.openxmlformats.org/officeDocument/2006/relationships/font" Target="fonts/font2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4" Type="http://schemas.openxmlformats.org/officeDocument/2006/relationships/font" Target="fonts/font16.fntdata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font" Target="fonts/font15.fntdata"/><Relationship Id="rId48" Type="http://schemas.openxmlformats.org/officeDocument/2006/relationships/font" Target="fonts/font20.fntdata"/><Relationship Id="rId8" Type="http://schemas.openxmlformats.org/officeDocument/2006/relationships/slide" Target="slides/slide7.xml"/><Relationship Id="rId51" Type="http://schemas.openxmlformats.org/officeDocument/2006/relationships/commentAuthors" Target="commentAuthors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slide" Target="slide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slide" Target="slide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4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Relationship Id="rId4" Type="http://schemas.openxmlformats.org/officeDocument/2006/relationships/slide" Target="slide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9.xml"/><Relationship Id="rId4" Type="http://schemas.openxmlformats.org/officeDocument/2006/relationships/slide" Target="slide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5" Type="http://schemas.openxmlformats.org/officeDocument/2006/relationships/slide" Target="slide4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第五单元综合训练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6496" y="841079"/>
            <a:ext cx="1113023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6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淘淘写了一篇作文《爱生如子的黄老师》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这篇习作写了黄老师热爱学生的四件事情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其中不恰当的一项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黄老师冒着大雨送生病的学生去医院。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黄老师陪我们一起开展整本书阅读活动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教我们读书做人。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黄老师对自己的妈妈很孝顺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经常回家看望妈妈。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黄老师经常找学生谈心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和学生交朋友。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10238098" y="180978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71585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7298"/>
            <a:ext cx="11006455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三、按要求完成句子练习。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按要求补充句子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刻画一个将要登台演讲、心情激动又紧张的人物形象。</a:t>
            </a:r>
          </a:p>
          <a:p>
            <a:pPr indent="722313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今天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我要代表班级参加学校举行的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咏红色经典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庆建党百年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朗诵比赛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我又激动又紧张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心想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心理描写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。马上轮到我登台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了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</a:p>
          <a:p>
            <a:pPr>
              <a:lnSpc>
                <a:spcPct val="130000"/>
              </a:lnSpc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  </a:t>
            </a:r>
            <a:r>
              <a:rPr lang="en-US" altLang="zh-CN" sz="3400" u="sng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神态、动作描写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8" name="矩形 7"/>
          <p:cNvSpPr/>
          <p:nvPr/>
        </p:nvSpPr>
        <p:spPr>
          <a:xfrm>
            <a:off x="637674" y="3401038"/>
            <a:ext cx="10672010" cy="13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一定要发挥出自己的水平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为班争光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2052" y="4816829"/>
            <a:ext cx="10431379" cy="13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我额头沁出了细汗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心怦怦直跳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忍不住来回踱步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又看了两眼稿子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7298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三、按要求完成句子练习。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每一面墙刷完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他搜索一遍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居然连一个芝麻大小的粉点也没发现。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本句运用侧面描写突出刷子李刷墙的技艺高超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请你仿照例句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用侧面描写突出小华跑步快的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特点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1148" y="4095357"/>
            <a:ext cx="10669703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校运会上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发令枪刚响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小华就冲了出去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等他跑到终点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裁判愣住了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再看其他人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还没跑到一半呢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!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74587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四、阅读课文选段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自此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严监生的病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一日重似一日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再不回头。诸亲六眷都来问候。五个侄子穿梭的过来陪郎中弄药。到中秋已后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医家都不下药了。把管庄的家人都从乡里叫了上来。病重得一连三天不能说话。晚间挤了一屋的人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桌上点着一盏灯。严监生喉咙里痰响得一进一出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一声不倒一声的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总不得断气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还把手从被单里拿出来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伸着两个指头。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大侄子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走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006455" cy="5520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前来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问道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二叔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你莫不是还有两个亲人不曾见面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他就把头摇了两三摇。二侄子走上前来问道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二叔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莫不是还有两笔银子在那里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不曾吩咐明白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他把两眼睁的的溜圆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把头又狠狠摇了几摇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越发指得紧了。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奶妈抱着哥子插口道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老爷想是因两位舅爷不在跟前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故此记念。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他听了这话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把眼闭着摇头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那手只是指着不动。赵氏慌忙揩揩眼泪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走近上前道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爷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别人都说的不相干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只有我晓得你的意思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是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为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15629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那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灯盏里点的是两茎灯草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不放心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恐费了油。我如今挑掉一茎就是了。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说罢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忙走去挑掉一茎。众人看严监生时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点一点头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把手垂下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登时就没了气。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根据选段内容填空。</a:t>
            </a: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作者对严监生临死前的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和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进行了细致的描写。最后写出他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总不得断气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的真正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原因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08687" y="397546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神态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070218" y="397546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动作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6221" y="4566954"/>
            <a:ext cx="10379242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灯盏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里点的是两茎灯草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他不放心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担心费了油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1402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61094"/>
            <a:ext cx="1112907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选段中画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的句子中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严监生的样子可以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来形容。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无可奈何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怒目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圆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睁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大发雷霆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气势汹汹</a:t>
            </a: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从中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我们能推测出严监生此时的心理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方正仿宋_GBK"/>
                <a:ea typeface="宋体"/>
                <a:cs typeface="Times New Roman"/>
              </a:rPr>
              <a:t> 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>
                <a:solidFill>
                  <a:schemeClr val="bg2"/>
                </a:solidFill>
                <a:latin typeface="方正仿宋_GBK"/>
                <a:ea typeface="宋体"/>
                <a:cs typeface="Times New Roman"/>
              </a:rPr>
              <a:t> </a:t>
            </a:r>
            <a:r>
              <a:rPr lang="en-US" altLang="zh-CN" sz="3400" u="sng" smtClean="0">
                <a:solidFill>
                  <a:schemeClr val="bg2"/>
                </a:solidFill>
                <a:latin typeface="方正仿宋_GBK"/>
                <a:ea typeface="宋体"/>
                <a:cs typeface="Times New Roman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方正仿宋_GBK"/>
                <a:ea typeface="宋体"/>
                <a:cs typeface="Times New Roman"/>
              </a:rPr>
              <a:t>                                  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方正仿宋_GBK"/>
                <a:ea typeface="宋体"/>
                <a:cs typeface="Times New Roman"/>
              </a:rPr>
              <a:t>.</a:t>
            </a:r>
            <a:endParaRPr lang="zh-CN" altLang="zh-CN" sz="3400">
              <a:solidFill>
                <a:schemeClr val="bg2"/>
              </a:solidFill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97458" y="97960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4246" y="2998129"/>
            <a:ext cx="10419347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你们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这些人怎么都不明白我的意思呢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?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难道看不出这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二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就是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两茎灯草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的意思吗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?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你们这么浪费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让我怎么瞑目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!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严监生的反应与他当时的身体状态形成巨大的反差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驱使他苦苦挣扎不得断气的竟是小小的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也正是他这种异于常人的荒唐行径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暴露出他的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。我们通常将这样的写作手法称为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68639" y="161727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灯草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31756" y="245790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吝啬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10950" y="324154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讽刺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4991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951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五、阅读课外选段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【选段一】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范进不看便罢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看了一遍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又念一遍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自己把两手拍了一下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笑了一声道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噫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好了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我中了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说着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往后一跤跌倒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牙关咬紧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不省人事。老太太慌了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慌将几口开水灌了过来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他爬将起来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又拍着手大笑道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噫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我中了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笑着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不由分说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就往门外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飞跑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951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五、阅读课外选段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【选段二】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且说那个小院的房间里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这时正靠窗坐着一位老奶奶。她头发花白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脊背佝偻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披着一件掩襟的褂子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盘腿卧脚地在抽针引线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缝补着一只张了鲇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nián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鱼嘴的夹鞋。她蹙着一双老眼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眉头上攒起两个疙瘩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豆粒大的汗珠儿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就在那皱纹重叠的额上排起队来。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天是闷热的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可是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她一点儿都不觉得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像是一颗心化在那只鞋上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了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94521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17720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这群小朋友像调皮的小猴子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一会儿玩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shuāi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jiāo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的游戏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一会儿玩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dǎ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zhàng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的游戏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一会儿又要玩掰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shǒu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wàn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的游戏。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舅舅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tì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qù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liǎng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sāi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的胡须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左边露出一个绿豆大的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bā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hén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原来是他小时候玩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biān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pào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不小心弄伤留下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103555" y="184587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摔跤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48124" y="261589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打仗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02755" y="340654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手腕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99245" y="418000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剃去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85285" y="418000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两腮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16264" y="493799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疤痕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50924" y="570801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鞭炮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951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五、阅读课外选段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【选段三】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只见三个奶嬷嬷并五六个小丫鬟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簇拥着三个姊妹来了。第一个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迎春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肌肤微丰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合中身材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腮凝新荔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鼻腻鹅脂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温柔沉默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观之可亲。第二个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探春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削肩细腰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长挑身材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鸭蛋脸面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俊眼修眉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顾盼神飞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文彩精华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见之忘俗。第三个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惜春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身量未足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形容尚小。其钗环裙袄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三人皆是一样的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妆饰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2477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阅读选段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感受人物特点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完成练习。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选段一刻画了一个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的书生形象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选段二刻画了一位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的老奶奶形象。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选段三寥寥几笔就传神地刻画了三位女性形象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请选择合适的词语形容她们。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填序号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A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稚气未脱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温文尔雅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神采飞扬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迎春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探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春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春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58654" y="162930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喜极而疯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31472" y="245754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勤劳和蔼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31472" y="570801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45427" y="570801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202004" y="572509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阅读选段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分析人物描写方法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完成练习。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选段一通过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看、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等动词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以及描写范进欢喜得晕倒和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的情景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把他中举后的欢喜与疯狂表现得淋漓尽致。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选段二对老奶奶的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外貌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进行了描写。语言通俗有趣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其中画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的句子运用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的修辞手法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写出了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4510311" y="161727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念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03016" y="159825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61610" y="2455581"/>
            <a:ext cx="713071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醒来后继续拍手大笑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并往门外飞跑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85007" y="398749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动作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14598" y="398749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神态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465881" y="472142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拟人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198114" y="5539572"/>
            <a:ext cx="45448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老奶奶做针线活的辛劳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7513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阅读选段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分析人物描写方法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完成练习。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选段三集中对三人的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进行了描写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三人虽衣着妆饰相同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却各有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特点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5375145" y="162930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外貌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74213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品读完名家笔下的人物描写片段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请你按要求也试着写一写。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二选一即可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仿照选段一、二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运用多种描写方法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写一写同学获奖时的表现。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仿照选段三中描写人物的方法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对你的家人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至少两人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进行描写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突出他们的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特点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3864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品读完名家笔下的人物描写片段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请你按要求也试着写一写。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二选一即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可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5801" y="2640574"/>
            <a:ext cx="1082611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22313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晚饭时间到了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妈妈喊大家吃饭。头发花白的爷爷穿着短袖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脚踩拖鞋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哼着小曲儿从书房里走了出来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;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胖乎乎的弟弟穿着背心和短裤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兴冲冲地向妈妈跑去。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19098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8101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六、习作。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一个特点鲜明的人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总是能给人留下深刻的印象。超市里卖东西的阿姨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马路上维持秩序的警察叔叔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学校里的老师、同学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关心我们的爸爸妈妈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……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在你的成长过程中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谁给你留下了深刻的印象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请你运用学到的描写人物的方法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通过最典型的事例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写出他某一方面的特点。题目自拟。不少于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400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字。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另纸写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17720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泥人张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niē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chū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一个背着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bāo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fu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、提着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mù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tǒng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的泥人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活灵活现。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23861" y="186993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捏出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88366" y="191806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包袱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68828" y="253866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木桶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1759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6496" y="841079"/>
            <a:ext cx="1086438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二、按要求做题。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下列词语中加点字读音不完全正确的一组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扳手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bān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轰然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hōng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揪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住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jiū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鞭子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biān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颧骨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quán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脚腕子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wàn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疤痕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包袱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fu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吐痰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tán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捏造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nēi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发怔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zhèng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有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诈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zhà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9564330" y="178571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56865" y="288583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237476" y="287988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867006" y="287987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60616" y="364815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237476" y="368282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337538" y="364815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41403" y="442671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706711" y="440122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346230" y="442671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09315" y="516012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636838" y="516012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337538" y="516012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6495" y="841079"/>
            <a:ext cx="1140695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下列各组词语中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都有一个错别字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请先用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标出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再把正确的写在括号里。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喉咙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拽住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派头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傍大腰粗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难勘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侵犯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噘嘴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闭目养神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街接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搂抱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疤痕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全神贯注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en-US" sz="340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7703313" y="3185174"/>
            <a:ext cx="718792" cy="0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989932" y="3915090"/>
            <a:ext cx="718792" cy="0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408271" y="4729227"/>
            <a:ext cx="718792" cy="0"/>
          </a:xfrm>
          <a:prstGeom prst="line">
            <a:avLst/>
          </a:prstGeom>
          <a:noFill/>
          <a:ln w="28575" cap="flat" cmpd="sng" algn="ctr">
            <a:solidFill>
              <a:srgbClr val="E72582"/>
            </a:solidFill>
            <a:prstDash val="solid"/>
            <a:miter lim="800000"/>
          </a:ln>
          <a:effectLst/>
        </p:spPr>
      </p:cxnSp>
      <p:sp>
        <p:nvSpPr>
          <p:cNvPr id="12" name="矩形 11"/>
          <p:cNvSpPr/>
          <p:nvPr/>
        </p:nvSpPr>
        <p:spPr>
          <a:xfrm>
            <a:off x="10622353" y="256962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622353" y="342900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堪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742669" y="422299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衔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4174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6496" y="841079"/>
            <a:ext cx="10864382" cy="56907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将下列表示动作的字插入文段中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最合适的一项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 indent="722313" algn="just"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说时迟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那时快。那个摔倒在地上的运动员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手一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脚一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猛地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了起来。左脚尖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住起跑线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膝盖一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稳稳地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着。他的双手就像两根木柱插在地上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整个身体微微前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那架势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就像一只起飞的雄鹰。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撑　踮　跳　顶　弯　蹲　冲　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撑　踮　爬　顶　弯　蹲　倾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踮　撑　爬　踩　弯　蹲　倾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撑　踮　跳　踩　蹲　弯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冲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10478722" y="102772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20021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6496" y="841079"/>
            <a:ext cx="1086438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下列词语解释不正确的一项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哥子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古时对男童的称呼。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杀进他的腰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把他的腰勒得细一些。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一声不倒一声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一声连着一声。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监生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所有学生的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统称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6917383" y="105179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4514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6496" y="841079"/>
            <a:ext cx="1086438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5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以下句子的人物描写方法与其他三项不同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          )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他把两眼睁的的溜圆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把头又狠狠摇了几摇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越发指得紧了。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只见师傅的手臂悠然摆来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悠然摆去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如同伴着鼓点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和着琴音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每一摆刷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那长长的带浆的毛刷便在墙面啪地清脆一响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极是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好听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995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6496" y="841079"/>
            <a:ext cx="10864382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5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以下句子的人物描写方法与其他三项不同的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刷子李手指捏着裤子轻轻往上一提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那白点即刻没了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再一松手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白点又出现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奇了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我订了一份报纸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每天早上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容容总是搬着椅子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爬上去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踮起脚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从大门口的邮箱里取出报纸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来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9985435" y="101569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98083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1880</Words>
  <Application>Microsoft Office PowerPoint</Application>
  <PresentationFormat>自定义</PresentationFormat>
  <Paragraphs>195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7" baseType="lpstr">
      <vt:lpstr>Arial</vt:lpstr>
      <vt:lpstr>宋体</vt:lpstr>
      <vt:lpstr>方正仿宋_GBK</vt:lpstr>
      <vt:lpstr>方正小标宋_GBK</vt:lpstr>
      <vt:lpstr>方正大标宋_GBK</vt:lpstr>
      <vt:lpstr>Times New Roman</vt:lpstr>
      <vt:lpstr>NEU-XT</vt:lpstr>
      <vt:lpstr>方正黑体_GBK</vt:lpstr>
      <vt:lpstr>Calibri</vt:lpstr>
      <vt:lpstr>汉仪雅酷黑 95W</vt:lpstr>
      <vt:lpstr>方正楷体_GBK</vt:lpstr>
      <vt:lpstr>微软雅黑</vt:lpstr>
      <vt:lpstr>NEU-HZ</vt:lpstr>
      <vt:lpstr>NEU-BZ</vt:lpstr>
      <vt:lpstr>方正大标宋简体</vt:lpstr>
      <vt:lpstr>方正书宋_GBK</vt:lpstr>
      <vt:lpstr>Wingdings</vt:lpstr>
      <vt:lpstr>华文宋体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247</cp:revision>
  <dcterms:created xsi:type="dcterms:W3CDTF">2019-06-19T02:08:00Z</dcterms:created>
  <dcterms:modified xsi:type="dcterms:W3CDTF">2026-03-17T07:43:40Z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