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508" r:id="rId7"/>
    <p:sldId id="427" r:id="rId8"/>
  </p:sldIdLst>
  <p:sldSz cx="12192000" cy="6858000"/>
  <p:notesSz cx="6858000" cy="9144000"/>
  <p:embeddedFontLst>
    <p:embeddedFont>
      <p:font typeface="方正隶变_GBK" pitchFamily="65" charset="-122"/>
      <p:regular r:id="rId9"/>
    </p:embeddedFont>
    <p:embeddedFont>
      <p:font typeface="方正小标宋_GBK" pitchFamily="65" charset="-122"/>
      <p:regular r:id="rId10"/>
    </p:embeddedFont>
    <p:embeddedFont>
      <p:font typeface="NEU-BZ" pitchFamily="2" charset="-122"/>
      <p:regular r:id="rId11"/>
      <p:bold r:id="rId12"/>
      <p:italic r:id="rId13"/>
      <p:boldItalic r:id="rId14"/>
    </p:embeddedFont>
    <p:embeddedFont>
      <p:font typeface="方正仿宋_GBK" pitchFamily="65" charset="-122"/>
      <p:regular r:id="rId15"/>
    </p:embeddedFont>
    <p:embeddedFont>
      <p:font typeface="华文宋体" pitchFamily="2" charset="-122"/>
      <p:regular r:id="rId16"/>
    </p:embeddedFont>
    <p:embeddedFont>
      <p:font typeface="方正楷体_GBK" pitchFamily="65" charset="-122"/>
      <p:regular r:id="rId17"/>
    </p:embeddedFont>
    <p:embeddedFont>
      <p:font typeface="微软雅黑" pitchFamily="34" charset="-122"/>
      <p:regular r:id="rId18"/>
      <p:bold r:id="rId19"/>
    </p:embeddedFont>
    <p:embeddedFont>
      <p:font typeface="方正大标宋_GBK" pitchFamily="65" charset="-122"/>
      <p:regular r:id="rId20"/>
    </p:embeddedFont>
    <p:embeddedFont>
      <p:font typeface="方正大标宋简体" charset="-122"/>
      <p:regular r:id="rId21"/>
    </p:embeddedFont>
    <p:embeddedFont>
      <p:font typeface="方正书宋_GBK" pitchFamily="65" charset="-122"/>
      <p:regular r:id="rId22"/>
    </p:embeddedFont>
    <p:embeddedFont>
      <p:font typeface="Calibri" pitchFamily="34" charset="0"/>
      <p:regular r:id="rId23"/>
      <p:bold r:id="rId24"/>
      <p:italic r:id="rId25"/>
      <p:boldItalic r:id="rId26"/>
    </p:embeddedFont>
    <p:embeddedFont>
      <p:font typeface="NEU-XT" pitchFamily="18" charset="-122"/>
      <p:regular r:id="rId27"/>
    </p:embeddedFont>
    <p:embeddedFont>
      <p:font typeface="方正黑体_GBK" pitchFamily="65" charset="-122"/>
      <p:regular r:id="rId28"/>
    </p:embeddedFont>
    <p:embeddedFont>
      <p:font typeface="NEU-HZ" pitchFamily="2" charset="-122"/>
      <p:regular r:id="rId29"/>
      <p:italic r:id="rId3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84" d="100"/>
          <a:sy n="84" d="100"/>
        </p:scale>
        <p:origin x="-605" y="-6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font" Target="fonts/font22.fntdata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祖父的园子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92724"/>
            <a:ext cx="1122533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一、用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——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给加点字选择正确的读音。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蚂蚱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zhɑ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zà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蚌壳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bàn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bàng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倭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wō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wěi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瓜</a:t>
            </a: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明晃晃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huǎng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huàng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毛嘟嘟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dōu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dū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拔草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bá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bō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1578349" y="2826513"/>
            <a:ext cx="767809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7193086" y="2826513"/>
            <a:ext cx="1036514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9318665" y="2826513"/>
            <a:ext cx="643482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1962253" y="3893313"/>
            <a:ext cx="1286273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7711343" y="3857217"/>
            <a:ext cx="518257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9788796" y="3857217"/>
            <a:ext cx="518257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9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924008" y="255483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20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393531" y="2566990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21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8746328" y="2579275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22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926991" y="358553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23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531075" y="3549440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24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8713636" y="3585535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80965"/>
            <a:ext cx="4126698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二、读拼音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写词语。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493027"/>
            <a:ext cx="11734800" cy="52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8" name="组合 7"/>
          <p:cNvGrpSpPr/>
          <p:nvPr/>
        </p:nvGrpSpPr>
        <p:grpSpPr>
          <a:xfrm>
            <a:off x="216568" y="2044000"/>
            <a:ext cx="2092662" cy="1090390"/>
            <a:chOff x="1987734" y="1843323"/>
            <a:chExt cx="2092662" cy="1090390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4675539"/>
              </p:ext>
            </p:extLst>
          </p:nvPr>
        </p:nvGraphicFramePr>
        <p:xfrm>
          <a:off x="244061" y="2094052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樱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桃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12" name="组合 11"/>
          <p:cNvGrpSpPr/>
          <p:nvPr/>
        </p:nvGrpSpPr>
        <p:grpSpPr>
          <a:xfrm>
            <a:off x="2706789" y="2040885"/>
            <a:ext cx="2092662" cy="1090390"/>
            <a:chOff x="1987734" y="1843323"/>
            <a:chExt cx="2092662" cy="1090390"/>
          </a:xfrm>
        </p:grpSpPr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15" name="表格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1241142"/>
              </p:ext>
            </p:extLst>
          </p:nvPr>
        </p:nvGraphicFramePr>
        <p:xfrm>
          <a:off x="2734282" y="2090937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拔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草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16" name="组合 15"/>
          <p:cNvGrpSpPr/>
          <p:nvPr/>
        </p:nvGrpSpPr>
        <p:grpSpPr>
          <a:xfrm>
            <a:off x="5033879" y="2042386"/>
            <a:ext cx="2092662" cy="1090390"/>
            <a:chOff x="1987734" y="1843323"/>
            <a:chExt cx="2092662" cy="1090390"/>
          </a:xfrm>
        </p:grpSpPr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19" name="表格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7075140"/>
              </p:ext>
            </p:extLst>
          </p:nvPr>
        </p:nvGraphicFramePr>
        <p:xfrm>
          <a:off x="5061372" y="2092438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拴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住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20" name="组合 19"/>
          <p:cNvGrpSpPr/>
          <p:nvPr/>
        </p:nvGrpSpPr>
        <p:grpSpPr>
          <a:xfrm>
            <a:off x="7532437" y="2042386"/>
            <a:ext cx="2092662" cy="1090390"/>
            <a:chOff x="1987734" y="1843323"/>
            <a:chExt cx="2092662" cy="1090390"/>
          </a:xfrm>
        </p:grpSpPr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3" name="表格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9709877"/>
              </p:ext>
            </p:extLst>
          </p:nvPr>
        </p:nvGraphicFramePr>
        <p:xfrm>
          <a:off x="7559930" y="2092438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锄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头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24" name="组合 23"/>
          <p:cNvGrpSpPr/>
          <p:nvPr/>
        </p:nvGrpSpPr>
        <p:grpSpPr>
          <a:xfrm>
            <a:off x="9823539" y="2041197"/>
            <a:ext cx="2092662" cy="1090390"/>
            <a:chOff x="1987734" y="1843323"/>
            <a:chExt cx="2092662" cy="1090390"/>
          </a:xfrm>
        </p:grpSpPr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7" name="表格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541750"/>
              </p:ext>
            </p:extLst>
          </p:nvPr>
        </p:nvGraphicFramePr>
        <p:xfrm>
          <a:off x="9851032" y="2091249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逛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街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6572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三、比一比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再组词。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蚱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 )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拔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 )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狂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 )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眉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 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诈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 )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拨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 )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逛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 )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尾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 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91521" y="229104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蚂蚱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51671" y="228405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拔草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734713" y="229104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疯狂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489945" y="229609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眉毛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91521" y="331372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狡诈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051671" y="331372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拨动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734713" y="331372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逛街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489945" y="331372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尾巴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957517"/>
            <a:ext cx="11213299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四、选择恰当的关联词填空。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因为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……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所以</a:t>
            </a:r>
            <a:r>
              <a:rPr lang="en-US" altLang="zh-CN" sz="340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……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		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凡是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……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都是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……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不但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……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反而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……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在太阳下的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健康的、漂亮的。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樱桃和李子都不大结果子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觉得它们并不存在。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3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我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有时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没有把菜种盖上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把它踢飞了。</a:t>
            </a:r>
          </a:p>
        </p:txBody>
      </p:sp>
      <p:sp>
        <p:nvSpPr>
          <p:cNvPr id="6" name="矩形 5"/>
          <p:cNvSpPr/>
          <p:nvPr/>
        </p:nvSpPr>
        <p:spPr>
          <a:xfrm>
            <a:off x="1291521" y="342900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凡是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480337" y="342899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都是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91521" y="420406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因为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022093" y="420406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所以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43976" y="576817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不但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865681" y="576817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反而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1094"/>
            <a:ext cx="11417836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五、选择合适的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ABB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式词语填空。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填序号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①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蓝悠悠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②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红彤彤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③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明晃晃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④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香喷喷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⑤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胖乎乎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⑥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毛茸茸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⑦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绿油油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⑧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圆滚滚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的小家伙吃了一大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碗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的米饭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肚子撑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得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的。</a:t>
            </a:r>
          </a:p>
          <a:p>
            <a:pPr algn="just">
              <a:lnSpc>
                <a:spcPct val="150000"/>
              </a:lnSpc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周末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我们去郊游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cs typeface="Times New Roman"/>
              </a:rPr>
              <a:t>( 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的天空下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只见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cs typeface="Times New Roman"/>
              </a:rPr>
              <a:t>(  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的蒲公英随风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飘扬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cs typeface="Times New Roman"/>
              </a:rPr>
              <a:t>,(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的花朵露出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笑脸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cs typeface="Times New Roman"/>
              </a:rPr>
              <a:t>,(   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的青草一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片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葱茏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cs typeface="Times New Roman"/>
              </a:rPr>
              <a:t>……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阳光照在水面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上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cs typeface="Times New Roman"/>
              </a:rPr>
              <a:t>,(  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好一派美丽的田园风光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!</a:t>
            </a:r>
            <a:endParaRPr lang="zh-CN" altLang="en-US" sz="3400"/>
          </a:p>
        </p:txBody>
      </p:sp>
      <p:sp>
        <p:nvSpPr>
          <p:cNvPr id="8" name="矩形 7"/>
          <p:cNvSpPr/>
          <p:nvPr/>
        </p:nvSpPr>
        <p:spPr>
          <a:xfrm>
            <a:off x="1041089" y="334638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⑤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020719" y="3423625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④ 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526100" y="334638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⑧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738911" y="414746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①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757458" y="406828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⑥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344627" y="492596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②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844437" y="492596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⑦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118228" y="573207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③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62240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</TotalTime>
  <Words>163</Words>
  <Application>Microsoft Office PowerPoint</Application>
  <PresentationFormat>自定义</PresentationFormat>
  <Paragraphs>75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7" baseType="lpstr">
      <vt:lpstr>Arial</vt:lpstr>
      <vt:lpstr>宋体</vt:lpstr>
      <vt:lpstr>方正隶变_GBK</vt:lpstr>
      <vt:lpstr>方正小标宋_GBK</vt:lpstr>
      <vt:lpstr>NEU-BZ</vt:lpstr>
      <vt:lpstr>方正仿宋_GBK</vt:lpstr>
      <vt:lpstr>华文宋体</vt:lpstr>
      <vt:lpstr>方正楷体_GBK</vt:lpstr>
      <vt:lpstr>微软雅黑</vt:lpstr>
      <vt:lpstr>方正大标宋_GBK</vt:lpstr>
      <vt:lpstr>汉仪雅酷黑 95W</vt:lpstr>
      <vt:lpstr>方正大标宋简体</vt:lpstr>
      <vt:lpstr>方正书宋_GBK</vt:lpstr>
      <vt:lpstr>Calibri</vt:lpstr>
      <vt:lpstr>NEU-XT</vt:lpstr>
      <vt:lpstr>方正黑体_GBK</vt:lpstr>
      <vt:lpstr>Wingdings</vt:lpstr>
      <vt:lpstr>Times New Roman</vt:lpstr>
      <vt:lpstr>NEU-HZ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238</cp:revision>
  <dcterms:created xsi:type="dcterms:W3CDTF">2019-06-19T02:08:00Z</dcterms:created>
  <dcterms:modified xsi:type="dcterms:W3CDTF">2026-02-24T03:18:53Z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