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9" r:id="rId9"/>
    <p:sldId id="530" r:id="rId10"/>
    <p:sldId id="531" r:id="rId11"/>
    <p:sldId id="525" r:id="rId12"/>
    <p:sldId id="526" r:id="rId13"/>
    <p:sldId id="532" r:id="rId14"/>
    <p:sldId id="533" r:id="rId15"/>
    <p:sldId id="534" r:id="rId16"/>
    <p:sldId id="498" r:id="rId17"/>
    <p:sldId id="427" r:id="rId18"/>
  </p:sldIdLst>
  <p:sldSz cx="12192000" cy="6858000"/>
  <p:notesSz cx="6858000" cy="9144000"/>
  <p:embeddedFontLst>
    <p:embeddedFont>
      <p:font typeface="方正书宋_GBK" pitchFamily="65" charset="-122"/>
      <p:regular r:id="rId19"/>
    </p:embeddedFont>
    <p:embeddedFont>
      <p:font typeface="方正大标宋简体" charset="-122"/>
      <p:regular r:id="rId20"/>
    </p:embeddedFont>
    <p:embeddedFont>
      <p:font typeface="华文宋体" pitchFamily="2" charset="-122"/>
      <p:regular r:id="rId21"/>
    </p:embeddedFont>
    <p:embeddedFont>
      <p:font typeface="方正隶变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楷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大标宋_GBK" pitchFamily="65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小标宋_GBK" pitchFamily="65" charset="-122"/>
      <p:regular r:id="rId32"/>
    </p:embeddedFont>
    <p:embeddedFont>
      <p:font typeface="方正仿宋_GBK" pitchFamily="65" charset="-122"/>
      <p:regular r:id="rId33"/>
    </p:embeddedFont>
    <p:embeddedFont>
      <p:font typeface="NEU-XT" pitchFamily="18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微软雅黑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9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21329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南望王师又一年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的意境最接近的一项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铁骑无声望似水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但悲不见九州同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铁马冰河入梦来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位卑未敢忘忧国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430595" y="10156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17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519750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五、课内外古诗对比阅读。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37497"/>
              </p:ext>
            </p:extLst>
          </p:nvPr>
        </p:nvGraphicFramePr>
        <p:xfrm>
          <a:off x="616449" y="1814680"/>
          <a:ext cx="11114339" cy="4393615"/>
        </p:xfrm>
        <a:graphic>
          <a:graphicData uri="http://schemas.openxmlformats.org/drawingml/2006/table">
            <a:tbl>
              <a:tblPr firstRow="1" firstCol="1" bandRow="1"/>
              <a:tblGrid>
                <a:gridCol w="4892637"/>
                <a:gridCol w="6221702"/>
              </a:tblGrid>
              <a:tr h="4393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【甲】春</a:t>
                      </a:r>
                      <a:r>
                        <a:rPr lang="zh-CN" sz="32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2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望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sz="30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唐</a:t>
                      </a:r>
                      <a:r>
                        <a:rPr lang="en-US" sz="300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300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杜甫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国破山河在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城春草木深。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感时花溅泪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恨别鸟惊心。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烽火连三月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家书抵万金。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白头搔更短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浑欲不胜簪。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6096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Calibri"/>
                          <a:ea typeface="方正小标宋_GBK"/>
                          <a:cs typeface="Times New Roman"/>
                        </a:rPr>
                        <a:t>【乙】闻官军收河南河北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000" smtClean="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[</a:t>
                      </a:r>
                      <a:r>
                        <a:rPr lang="zh-CN" altLang="zh-CN" sz="3000" smtClean="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唐</a:t>
                      </a:r>
                      <a:r>
                        <a:rPr lang="en-US" altLang="zh-CN" sz="3000" smtClean="0">
                          <a:effectLst/>
                          <a:latin typeface="方正仿宋_GBK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altLang="zh-CN" sz="3000" smtClean="0">
                          <a:effectLst/>
                          <a:latin typeface="Calibri"/>
                          <a:ea typeface="方正仿宋_GBK"/>
                          <a:cs typeface="Times New Roman"/>
                        </a:rPr>
                        <a:t>杜甫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剑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外忽传收蓟北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初闻涕泪满衣裳。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却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看妻子愁何在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漫卷诗书喜欲狂。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白日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放歌须纵酒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青春作伴好还乡。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 </a:t>
                      </a:r>
                      <a:r>
                        <a:rPr lang="zh-CN" sz="32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即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从巴峡穿巫峡</a:t>
                      </a:r>
                      <a:r>
                        <a:rPr lang="en-US" sz="32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2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便下襄阳向洛阳。</a:t>
                      </a:r>
                      <a:endParaRPr lang="zh-CN" sz="3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960" marR="14605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33499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两首诗出自同一位诗人之手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且主题相似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关于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两首诗的情感不同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【甲】诗紧扣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【乙】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诗则紧扣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6634" y="16172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67121" y="23512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3900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【甲】诗写于安史之乱期间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【乙】诗写于安史之乱结束时。两首诗都写到了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下面有关这两首诗中的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的说法有误的一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【甲】诗中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诗人感于战败的时局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看到花开而潸然泪下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内心充满怅恨。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【乙】诗中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浩劫过去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诗人可以返回故乡了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喜极而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泣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701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【甲】诗写于安史之乱期间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【乙】诗写于安史之乱结束时。两首诗都写到了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下面有关这两首诗中的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的说法有误的一项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【甲】诗中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本是美好的花儿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诗人看到后却落泪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反衬出诗人的伤心之情。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【乙】诗中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诗人回想起自己这些年颠沛流离的生活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悲从中来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7161" y="26279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37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下面对【乙】诗的分析不正确的一项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忽传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写出了捷报到来的突然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以至于诗人刚一听到便涕泪如雨。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漫卷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二字形象地表现出了诗人激动的心情。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字说明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巫峡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襄阳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是逆流而上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字表明从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洛阳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襄阳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已改换了陆路。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2277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281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8181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班级举行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爱国诗词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主题活动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请你参加并完成下面的题目。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大家打算在宣传走廊展出爱国诗句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请你推荐两句。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请你围绕本次主题再设计两个活动。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活动一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爱国诗词朗诵会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en-US" altLang="zh-CN" sz="3400" smtClean="0">
                <a:ea typeface="Calibri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活动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活动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6918" y="3439071"/>
            <a:ext cx="81871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人生自古谁无死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留取丹心照汗青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7921" y="4853771"/>
            <a:ext cx="466666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爱国诗词书法比赛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6883" y="5463880"/>
            <a:ext cx="4219425" cy="792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举行爱国诗词故事会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37247"/>
            <a:ext cx="11187344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一、根据语境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看拼音写词语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spc="-15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我欣赏李白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欣赏他的潇洒、浪漫。跟随他的脚步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我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游三山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yuè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赏壁立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rèn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tiān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美景。我敬佩杜甫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敬佩他心系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苍生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胸怀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国事。听闻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jí  jì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北收复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tì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lèi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衣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cháng   shɑng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幻想即刻便穿过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顺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而下到襄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xiāng   rāng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9660" y="29768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0576" y="30179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2342" y="3633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3876" y="42661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涕泪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6650" y="50222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巫峡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628614" y="46100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2581" y="53299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349409" y="59535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22691" y="443106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30354" y="51459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39008" y="579612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黄沙百战穿金甲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上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破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通过孔洞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遗民泪尽胡尘里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饮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完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都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不破楼兰终不还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损坏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消灭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打败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分裂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75363" y="180978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0745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4428" y="4889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下列句子朗读节奏划分正确的一项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遗民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泪尽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胡尘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南望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青海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暗雪山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孤城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遥望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玉门关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白日放歌须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纵酒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青春作伴好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即从巴峡穿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巫峡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便下襄阳向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洛阳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0690" y="18699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557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5539"/>
            <a:ext cx="1100645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三、理解诗句</a:t>
            </a:r>
            <a:r>
              <a:rPr lang="en-US" altLang="zh-CN" sz="36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根据所学完成练习。</a:t>
            </a:r>
            <a:endParaRPr lang="zh-CN" altLang="zh-CN" sz="36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黄沙百战穿金甲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不破楼兰终不还。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一词写出了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一词写出了战事之频繁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一词则渲染了战事之艰苦、激烈。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读了这两句诗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我们仿佛能看到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 spc="-150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pc="-150" smtClean="0">
              <a:solidFill>
                <a:schemeClr val="bg1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画面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仿佛能听到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声音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5674" y="213463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边塞战场环境的恶劣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26829" y="21346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百战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366" y="29888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穿金甲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99157" y="4492824"/>
            <a:ext cx="10318315" cy="1418567"/>
            <a:chOff x="899157" y="4492824"/>
            <a:chExt cx="10318315" cy="1418567"/>
          </a:xfrm>
        </p:grpSpPr>
        <p:sp>
          <p:nvSpPr>
            <p:cNvPr id="10" name="矩形 9"/>
            <p:cNvSpPr/>
            <p:nvPr/>
          </p:nvSpPr>
          <p:spPr>
            <a:xfrm>
              <a:off x="6864998" y="4492824"/>
              <a:ext cx="435247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pc="-15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戍边将士驰骋</a:t>
              </a:r>
              <a:r>
                <a:rPr lang="zh-CN" altLang="zh-CN" sz="3400" b="1" spc="-15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沙场</a:t>
              </a:r>
              <a:r>
                <a:rPr lang="zh-CN" altLang="zh-CN" sz="3400" b="1" spc="-150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奋勇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99157" y="5295838"/>
              <a:ext cx="101822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pc="-150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杀敌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891136" y="5312915"/>
            <a:ext cx="39356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兵器交接、战马嘶鸣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5539"/>
            <a:ext cx="110064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方正黑体_GBK"/>
                <a:cs typeface="Times New Roman"/>
              </a:rPr>
              <a:t>三、理解诗句</a:t>
            </a:r>
            <a:r>
              <a:rPr lang="en-US" altLang="zh-CN" sz="36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根据所学完成</a:t>
            </a:r>
            <a:r>
              <a:rPr lang="zh-CN" altLang="zh-CN" sz="36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6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由右侧的示意图可以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到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《闻官军收河南河北》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诗句中的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写出了时间的迅疾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突出表现了诗人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43800" y="841078"/>
            <a:ext cx="4160619" cy="23545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4031" y="34290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即从巴峡穿巫峡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46840" y="342899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便下襄阳向洛阳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9619" y="4408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即从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2029" y="4408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便下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1945" y="5455350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忽闻捷报、急于返乡的喜悦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415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四、阅读古诗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在横线上默写《秋夜将晓出篱门迎凉有感》的诗句。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诗的前两句运用了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对偶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极力描写了祖国山河的雄奇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壮美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饱含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着作者对国家的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231472" y="16172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三万里河东入海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94377" y="161727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五千仞岳上摩天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49363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遗民泪尽胡尘里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0473" y="244551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南望王师又一年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0950" y="40115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陆游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921" y="4793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夸张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9300" y="5527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下列选项对后两句诗分析不恰当的一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诗的后两句笔锋一转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由北方的景物联想到那些在金统治地区的遗民百姓。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泪尽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企盼南宋朝廷收复失地却一次次落空的失望之情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呼之欲出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02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48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下列选项对后两句诗分析不恰当的一项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诗人未能表达出遗民的痛苦和希望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只表现出自己年复一年地盼望王师北伐的热切期盼。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诗人以遗民的视角写他们南望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实际上是借遗民之口表达自己失望而尚未绝望的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119161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48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987</Words>
  <Application>Microsoft Office PowerPoint</Application>
  <PresentationFormat>自定义</PresentationFormat>
  <Paragraphs>161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方正书宋_GBK</vt:lpstr>
      <vt:lpstr>方正大标宋简体</vt:lpstr>
      <vt:lpstr>华文宋体</vt:lpstr>
      <vt:lpstr>方正隶变_GBK</vt:lpstr>
      <vt:lpstr>Wingdings</vt:lpstr>
      <vt:lpstr>汉仪雅酷黑 95W</vt:lpstr>
      <vt:lpstr>方正黑体_GBK</vt:lpstr>
      <vt:lpstr>方正楷体_GBK</vt:lpstr>
      <vt:lpstr>NEU-HZ</vt:lpstr>
      <vt:lpstr>方正大标宋_GBK</vt:lpstr>
      <vt:lpstr>楷体</vt:lpstr>
      <vt:lpstr>NEU-BZ</vt:lpstr>
      <vt:lpstr>Times New Roman</vt:lpstr>
      <vt:lpstr>方正小标宋_GBK</vt:lpstr>
      <vt:lpstr>方正仿宋_GBK</vt:lpstr>
      <vt:lpstr>NEU-XT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2026-03-14T01:57:11Z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