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media/image5.tif" ContentType="image/tiff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media/image6.tif" ContentType="image/tiff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3" r:id="rId6"/>
    <p:sldId id="528" r:id="rId7"/>
    <p:sldId id="529" r:id="rId8"/>
    <p:sldId id="530" r:id="rId9"/>
    <p:sldId id="524" r:id="rId10"/>
    <p:sldId id="531" r:id="rId11"/>
    <p:sldId id="532" r:id="rId12"/>
    <p:sldId id="533" r:id="rId13"/>
    <p:sldId id="534" r:id="rId14"/>
    <p:sldId id="525" r:id="rId15"/>
    <p:sldId id="526" r:id="rId16"/>
    <p:sldId id="498" r:id="rId17"/>
    <p:sldId id="522" r:id="rId18"/>
    <p:sldId id="427" r:id="rId19"/>
  </p:sldIdLst>
  <p:sldSz cx="12192000" cy="6858000"/>
  <p:notesSz cx="6858000" cy="9144000"/>
  <p:embeddedFontLst>
    <p:embeddedFont>
      <p:font typeface="NEU-XT" pitchFamily="18" charset="-122"/>
      <p:regular r:id="rId20"/>
    </p:embeddedFont>
    <p:embeddedFont>
      <p:font typeface="方正大标宋简体" charset="-122"/>
      <p:regular r:id="rId21"/>
    </p:embeddedFont>
    <p:embeddedFont>
      <p:font typeface="方正楷体_GBK" pitchFamily="65" charset="-122"/>
      <p:regular r:id="rId22"/>
    </p:embeddedFont>
    <p:embeddedFont>
      <p:font typeface="方正隶变_GBK" pitchFamily="65" charset="-122"/>
      <p:regular r:id="rId23"/>
    </p:embeddedFont>
    <p:embeddedFont>
      <p:font typeface="方正魏碑_GBK" pitchFamily="65" charset="-122"/>
      <p:regular r:id="rId24"/>
    </p:embeddedFont>
    <p:embeddedFont>
      <p:font typeface="方正书宋_GBK" pitchFamily="65" charset="-122"/>
      <p:regular r:id="rId25"/>
    </p:embeddedFont>
    <p:embeddedFont>
      <p:font typeface="方正仿宋_GBK" pitchFamily="65" charset="-122"/>
      <p:regular r:id="rId26"/>
    </p:embeddedFont>
    <p:embeddedFont>
      <p:font typeface="华文宋体" pitchFamily="2" charset="-122"/>
      <p:regular r:id="rId27"/>
    </p:embeddedFont>
    <p:embeddedFont>
      <p:font typeface="NEU-BZ" pitchFamily="2" charset="-122"/>
      <p:regular r:id="rId28"/>
      <p:bold r:id="rId29"/>
      <p:italic r:id="rId30"/>
      <p:boldItalic r:id="rId31"/>
    </p:embeddedFont>
    <p:embeddedFont>
      <p:font typeface="方正大标宋_GBK" pitchFamily="65" charset="-122"/>
      <p:regular r:id="rId32"/>
    </p:embeddedFont>
    <p:embeddedFont>
      <p:font typeface="NEU-HZ" pitchFamily="2" charset="-122"/>
      <p:regular r:id="rId33"/>
      <p:italic r:id="rId34"/>
    </p:embeddedFon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方正小标宋_GBK" pitchFamily="65" charset="-122"/>
      <p:regular r:id="rId39"/>
    </p:embeddedFont>
    <p:embeddedFont>
      <p:font typeface="方正宋黑_GBK" pitchFamily="65" charset="-122"/>
      <p:regular r:id="rId40"/>
    </p:embeddedFont>
    <p:embeddedFont>
      <p:font typeface="方正黑体_GBK" pitchFamily="65" charset="-122"/>
      <p:regular r:id="rId41"/>
    </p:embeddedFont>
    <p:embeddedFont>
      <p:font typeface="微软雅黑" pitchFamily="34" charset="-122"/>
      <p:regular r:id="rId42"/>
      <p:bold r:id="rId4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42" Type="http://schemas.openxmlformats.org/officeDocument/2006/relationships/font" Target="fonts/font23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font" Target="fonts/font19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41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font" Target="fonts/font18.fntdata"/><Relationship Id="rId40" Type="http://schemas.openxmlformats.org/officeDocument/2006/relationships/font" Target="fonts/font21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43" Type="http://schemas.openxmlformats.org/officeDocument/2006/relationships/font" Target="fonts/font24.fntdata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6.tif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4" Type="http://schemas.openxmlformats.org/officeDocument/2006/relationships/image" Target="../media/image7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５ 草船借箭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41079"/>
            <a:ext cx="11006455" cy="5638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四、阅读以下两个文段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曹操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得知江上的动静后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就下令说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江上雾很大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敌人忽然来攻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必有埋伏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我们看不清虚实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不要轻易出动。拨水军弓弩手朝他们射箭便是。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然后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他又派人去旱寨调来六千名弓弩手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到江边支援水军。一万多名弓弩手一齐朝江中放箭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箭好像下雨一样。诸葛亮又下令把船掉过来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船头朝东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船尾朝西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仍旧擂鼓呐喊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逼近曹军水寨受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箭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方正楷体_GBK"/>
              <a:cs typeface="Times New Roman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自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《草船借箭》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279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四、阅读以下两个文段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宋黑_GBK"/>
                <a:cs typeface="Times New Roman"/>
              </a:rPr>
              <a:t>【文段二】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却说司马懿前军哨到城下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见了如此模样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皆不敢进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急报与司马懿。懿笑而不信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遂止住三军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自飞马远远望之。果见孔明坐于城楼之上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笑容可掬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焚香操琴。左有一童子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手捧宝剑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右有一童子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手执麈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zhǔ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尾。城门内外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有二十余百姓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低头洒扫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旁若无人。懿看毕大疑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便到中军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教后军作前军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前军作后军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望北山路而退。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次子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司马昭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514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四、阅读以下两个文段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非诸葛亮无军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故作此态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父亲何故使退兵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懿曰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亮平生谨慎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不曾弄险。今大开城门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必有埋伏。我军若进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中其计也。汝辈岂知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宜速退。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         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节选自《空城计》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这两个文段都与古典名著《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》有关。请分别用一个四字词语形容两个文段中的诸葛亮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、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6250570" y="399952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三国演义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89233" y="479361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神机妙算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5504" y="552754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胸有成竹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858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41079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文段一中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诸葛亮能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草船借箭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离不开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天时、地利、人和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能体现他占据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天时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的句子是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824518" y="1431850"/>
            <a:ext cx="10148281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这时候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大雾漫天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江上的人连面对面都看不清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073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97190"/>
            <a:ext cx="94484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阅读两个文段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体会人物形象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将表格补充完整。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12589"/>
              </p:ext>
            </p:extLst>
          </p:nvPr>
        </p:nvGraphicFramePr>
        <p:xfrm>
          <a:off x="566970" y="1873736"/>
          <a:ext cx="10883434" cy="3588601"/>
        </p:xfrm>
        <a:graphic>
          <a:graphicData uri="http://schemas.openxmlformats.org/drawingml/2006/table">
            <a:tbl>
              <a:tblPr firstRow="1" firstCol="1" bandRow="1"/>
              <a:tblGrid>
                <a:gridCol w="1561267"/>
                <a:gridCol w="2177716"/>
                <a:gridCol w="4860758"/>
                <a:gridCol w="2283693"/>
              </a:tblGrid>
              <a:tr h="14328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人物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行为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原因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反映</a:t>
                      </a: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出</a:t>
                      </a:r>
                      <a:r>
                        <a:rPr lang="zh-CN" sz="3400" smtClean="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的</a:t>
                      </a:r>
                      <a:endParaRPr lang="en-US" altLang="zh-CN" sz="3400" smtClean="0">
                        <a:effectLst/>
                        <a:latin typeface="Calibri"/>
                        <a:ea typeface="方正魏碑_GBK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smtClean="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性格</a:t>
                      </a: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特点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1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曹操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不敢出兵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司马懿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楷体_GBK"/>
                          <a:cs typeface="Times New Roman"/>
                        </a:rPr>
                        <a:t>退兵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725022" y="3626550"/>
            <a:ext cx="420980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江上大雾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看不清虚实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30654" y="362654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谨慎多疑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89995" y="4673298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怀疑诸葛亮城内有伏兵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30653" y="4673297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多疑自负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521103" cy="7982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结合自己积累的阅读方法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完成阅读文段二后的访谈记录。</a:t>
            </a:r>
            <a:endParaRPr lang="zh-CN" altLang="en-US" sz="34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41" y="1798641"/>
            <a:ext cx="11580517" cy="35433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431805" y="1798641"/>
            <a:ext cx="193514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反复琢磨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94456" y="3014938"/>
            <a:ext cx="36856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回想看过的影视剧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09961" y="4190021"/>
            <a:ext cx="49984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人物语言、动作、神态等</a:t>
            </a:r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1.jpeg">
            <a:extLst>
              <a:ext uri="{FF2B5EF4-FFF2-40B4-BE49-F238E27FC236}">
                <a16:creationId xmlns="" xmlns:a16="http://schemas.microsoft.com/office/drawing/2014/main" id="{2C06D81E-6424-40CE-B363-A226499CCDF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40293"/>
            <a:ext cx="3570654" cy="6566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1745227"/>
            <a:ext cx="1157424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整本阅读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选出下列《三国演义》中成语故事的主人公。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填序号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5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关羽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曹操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刘备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刘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禅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E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 smtClean="0">
                <a:latin typeface="Calibri"/>
                <a:ea typeface="方正楷体_GBK"/>
                <a:cs typeface="Times New Roman"/>
              </a:rPr>
              <a:t>吕蒙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F.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貂蝉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pc="-150" smtClean="0">
                <a:latin typeface="Calibri"/>
                <a:ea typeface="宋体"/>
                <a:cs typeface="Times New Roman"/>
              </a:rPr>
              <a:t>G</a:t>
            </a:r>
            <a:r>
              <a:rPr lang="en-US" altLang="zh-CN" sz="3400" spc="-15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方正楷体_GBK"/>
                <a:cs typeface="Times New Roman"/>
              </a:rPr>
              <a:t>诸葛亮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对酒当歌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单刀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赴会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乐不思蜀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万死不辞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刮目相看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捶胸顿足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初出茅庐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鞠躬尽瘁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670226" y="42401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45427" y="42401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69657" y="43484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9359" y="509440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F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69472" y="509440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E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69656" y="51114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22489" y="584036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G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32602" y="584036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G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1083490"/>
            <a:ext cx="1017858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《三国演义》是我国著名的长篇章回体小说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作者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。主要写了魏、蜀、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三国的故事。其中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桃园三结义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火烧赤壁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等故事广为流传。</a:t>
            </a:r>
            <a:endParaRPr lang="zh-CN" altLang="en-US" sz="3400"/>
          </a:p>
        </p:txBody>
      </p:sp>
      <p:sp>
        <p:nvSpPr>
          <p:cNvPr id="3" name="矩形 2"/>
          <p:cNvSpPr/>
          <p:nvPr/>
        </p:nvSpPr>
        <p:spPr>
          <a:xfrm>
            <a:off x="1234842" y="189400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罗贯中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39310" y="189904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吴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57273" y="262793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草船借箭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3191" y="3429000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三顾茅庐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6.jpeg">
            <a:extLst>
              <a:ext uri="{FF2B5EF4-FFF2-40B4-BE49-F238E27FC236}">
                <a16:creationId xmlns="" xmlns:a16="http://schemas.microsoft.com/office/drawing/2014/main" id="{20334F1E-E9BF-406B-9AB3-BDCA985A8AE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15636" y="909686"/>
            <a:ext cx="3588457" cy="5785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758" y="1601067"/>
            <a:ext cx="11718758" cy="4853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一、读语段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根据拼音写词语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并给加点字选择正确的读音</a:t>
            </a:r>
            <a:r>
              <a:rPr lang="en-US" altLang="zh-CN" sz="3400" spc="-15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打</a:t>
            </a:r>
            <a:r>
              <a:rPr lang="en-US" altLang="zh-CN" sz="3400" spc="-15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 spc="-15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 spc="-15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 spc="-15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鲁肃知道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周瑜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dù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诸葛亮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对诸葛亮的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wěi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tuō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都一一照办。鲁肃调度了二十条用青布幔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mán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màn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子遮住的船给诸葛亮。曹操只听见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不知虚实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就派弓弩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nú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nǔ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手朝江上放箭。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yí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huò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的周瑜知道借箭的经过后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赞叹诸葛亮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shén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miào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suàn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66571" y="23562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34124" y="23562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妒忌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75743" y="31022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委托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5040" y="440860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呐喊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1472" y="502415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疑惑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88172" y="564979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神机妙算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689435" y="376583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329464" y="448073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221933" y="3979757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6764482" y="46882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137" y="1870148"/>
            <a:ext cx="8655839" cy="43088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59" y="841079"/>
            <a:ext cx="11201267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二、回顾课文内容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补全下面的思维导图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并补全故事的经过和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结果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 rot="2127435">
            <a:off x="6905231" y="3193416"/>
            <a:ext cx="21425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请求帮忙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127435">
            <a:off x="6215420" y="3716777"/>
            <a:ext cx="214251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答应相助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91423" y="5563407"/>
            <a:ext cx="223393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隐瞒不报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201267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二、回顾课文内容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补全下面的思维导图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并补全故事的经过和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结果</a:t>
            </a:r>
            <a:r>
              <a:rPr lang="zh-CN" altLang="zh-CN" sz="3400" smtClean="0">
                <a:latin typeface="Calibri"/>
                <a:ea typeface="方正黑体_GBK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起因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周瑜妒忌诸葛亮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设计陷害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他</a:t>
            </a:r>
            <a:r>
              <a:rPr lang="zh-CN" altLang="zh-CN" sz="3400" u="sng" smtClean="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u="sng" smtClean="0">
                <a:latin typeface="Calibri"/>
                <a:ea typeface="方正楷体_GBK"/>
                <a:cs typeface="Times New Roman"/>
              </a:rPr>
              <a:t>  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zh-CN" altLang="zh-CN" sz="3400">
                <a:latin typeface="Calibri"/>
                <a:ea typeface="宋体"/>
                <a:cs typeface="Times New Roman"/>
              </a:rPr>
              <a:t>经过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 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.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/>
            </a:r>
            <a:br>
              <a:rPr lang="en-US" altLang="zh-CN" sz="3400">
                <a:latin typeface="Calibri"/>
                <a:ea typeface="宋体"/>
                <a:cs typeface="Times New Roman"/>
              </a:rPr>
            </a:br>
            <a:r>
              <a:rPr lang="zh-CN" altLang="zh-CN" sz="3400">
                <a:latin typeface="Calibri"/>
                <a:ea typeface="宋体"/>
                <a:cs typeface="Times New Roman"/>
              </a:rPr>
              <a:t>结果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 u="sng" smtClean="0">
                <a:latin typeface="方正书宋_GBK"/>
                <a:ea typeface="宋体"/>
                <a:cs typeface="Times New Roman"/>
              </a:rPr>
              <a:t>                                                                                             </a:t>
            </a:r>
            <a:r>
              <a:rPr lang="en-US" altLang="zh-CN" sz="3400" u="sng" smtClean="0">
                <a:latin typeface="Calibri"/>
                <a:ea typeface="方正仿宋_GBK"/>
                <a:cs typeface="Times New Roman"/>
              </a:rPr>
              <a:t>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.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5115" y="3328848"/>
            <a:ext cx="1010364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诸葛亮在鲁肃的帮助下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神机妙算</a:t>
            </a:r>
            <a:r>
              <a:rPr lang="en-US" altLang="zh-CN" sz="3400" b="1" spc="-150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用草船向曹操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“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借</a:t>
            </a:r>
            <a:r>
              <a:rPr lang="en-US" altLang="zh-CN" sz="3400" b="1" spc="-150">
                <a:solidFill>
                  <a:srgbClr val="E72582"/>
                </a:solidFill>
                <a:latin typeface="NEU-BZ"/>
                <a:ea typeface="方正仿宋_GBK"/>
                <a:cs typeface="Times New Roman"/>
              </a:rPr>
              <a:t>”</a:t>
            </a:r>
            <a:r>
              <a:rPr lang="zh-CN" altLang="zh-CN" sz="3400" b="1" spc="-15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箭。</a:t>
            </a:r>
            <a:endParaRPr lang="zh-CN" altLang="en-US" b="1" spc="-15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871" y="3811134"/>
            <a:ext cx="8189495" cy="795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诸葛亮将十万支箭如期交付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周瑜自叹不如。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324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8282"/>
            <a:ext cx="112614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三、品析句子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体会人物的性格特点。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下面的句子体现了人物怎样的性格特点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请你选一选。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忠厚老实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谨慎多疑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嫉贤妒能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镇定从容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周瑜说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是他自己说的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我可没逼他。我得吩咐军匠们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叫他们故意迟延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造箭用的材料不给他准备齐全。到时候造不成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定他的罪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他就没话可说了。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18172" y="48537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8282"/>
            <a:ext cx="112614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三、品析句子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体会人物的性格特点。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下面的句子体现了人物怎样的性格特点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请你选一选。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忠厚老实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谨慎多疑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嫉贤妒能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镇定从容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诸葛亮笑着说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雾这么大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曹操一定不敢派兵出来。我们只管饮酒取乐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雾散了就回去。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鲁肃对周瑜说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十万支箭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三天怎么造得成呢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诸葛亮说的是假话吧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45982" y="41078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3687" y="557566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665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8282"/>
            <a:ext cx="112614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三、品析句子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体会人物的性格特点。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下面的句子体现了人物怎样的性格特点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请你选一选。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忠厚老实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谨慎多疑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嫉贤妒能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镇定从容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曹操得知江上的动静后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就下令说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江上雾很大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敌人忽然来攻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必有埋伏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我们看不清虚实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不要轻易出动。拨水军弓弩手朝他们射箭便是。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62214" y="48898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28282"/>
            <a:ext cx="112614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诸葛亮说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 u="sng">
                <a:latin typeface="Calibri"/>
                <a:ea typeface="方正楷体_GBK"/>
                <a:cs typeface="Times New Roman"/>
              </a:rPr>
              <a:t>怎么敢跟都督开玩笑</a:t>
            </a:r>
            <a:r>
              <a:rPr lang="en-US" altLang="zh-CN" sz="3400" u="sng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我愿意立下军令状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三天造不好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甘受重罚。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周瑜很高兴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叫诸葛亮当面立下军令状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又摆了酒席招待他。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将画横线的句子改为陈述句。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诸葛亮主动立下军令状的原因是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 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从这句话中可以看出诸葛亮是一个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的人。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93864" y="3002454"/>
            <a:ext cx="4108817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不敢跟都督开玩笑。</a:t>
            </a:r>
            <a:endParaRPr lang="zh-CN" altLang="zh-CN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807425"/>
            <a:ext cx="10345816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他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已经明白了周瑜的险恶用心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并想好了对策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84842" y="5474463"/>
            <a:ext cx="377379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足智多谋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胆略过人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3547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四、阅读以下两个文段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宋黑_GBK"/>
                <a:cs typeface="Times New Roman"/>
              </a:rPr>
              <a:t>【文段一】 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这时候大雾漫天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江上的人连面对面都看不清。五更时分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船已经靠近曹军的水寨。诸葛亮下令把船头朝西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船尾朝东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一字摆开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又叫船上的军士一边擂鼓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一边呐喊。鲁肃吃惊地说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如果曹兵出来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怎么办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诸葛亮笑着说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雾这么大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曹操一定不敢派兵出来。我们只管饮酒取乐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雾散了就回去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1020</Words>
  <Application>Microsoft Office PowerPoint</Application>
  <PresentationFormat>自定义</PresentationFormat>
  <Paragraphs>140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41" baseType="lpstr">
      <vt:lpstr>Arial</vt:lpstr>
      <vt:lpstr>宋体</vt:lpstr>
      <vt:lpstr>NEU-XT</vt:lpstr>
      <vt:lpstr>方正大标宋简体</vt:lpstr>
      <vt:lpstr>方正楷体_GBK</vt:lpstr>
      <vt:lpstr>方正隶变_GBK</vt:lpstr>
      <vt:lpstr>Wingdings</vt:lpstr>
      <vt:lpstr>汉仪雅酷黑 95W</vt:lpstr>
      <vt:lpstr>方正魏碑_GBK</vt:lpstr>
      <vt:lpstr>楷体</vt:lpstr>
      <vt:lpstr>方正书宋_GBK</vt:lpstr>
      <vt:lpstr>方正仿宋_GBK</vt:lpstr>
      <vt:lpstr>华文宋体</vt:lpstr>
      <vt:lpstr>NEU-BZ</vt:lpstr>
      <vt:lpstr>方正大标宋_GBK</vt:lpstr>
      <vt:lpstr>NEU-HZ</vt:lpstr>
      <vt:lpstr>Times New Roman</vt:lpstr>
      <vt:lpstr>Calibri</vt:lpstr>
      <vt:lpstr>方正小标宋_GBK</vt:lpstr>
      <vt:lpstr>方正宋黑_GBK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245</cp:revision>
  <dcterms:created xsi:type="dcterms:W3CDTF">2019-06-19T02:08:00Z</dcterms:created>
  <dcterms:modified xsi:type="dcterms:W3CDTF">2026-03-03T07:24:54Z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