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7" r:id="rId3"/>
    <p:sldId id="529" r:id="rId4"/>
    <p:sldId id="520" r:id="rId5"/>
    <p:sldId id="530" r:id="rId6"/>
    <p:sldId id="531" r:id="rId7"/>
    <p:sldId id="528" r:id="rId8"/>
    <p:sldId id="532" r:id="rId9"/>
    <p:sldId id="533" r:id="rId10"/>
    <p:sldId id="523" r:id="rId11"/>
    <p:sldId id="534" r:id="rId12"/>
    <p:sldId id="535" r:id="rId13"/>
    <p:sldId id="536" r:id="rId14"/>
    <p:sldId id="537" r:id="rId15"/>
    <p:sldId id="538" r:id="rId16"/>
    <p:sldId id="539" r:id="rId17"/>
    <p:sldId id="525" r:id="rId18"/>
    <p:sldId id="540" r:id="rId19"/>
    <p:sldId id="541" r:id="rId20"/>
    <p:sldId id="542" r:id="rId21"/>
    <p:sldId id="526" r:id="rId22"/>
    <p:sldId id="498" r:id="rId23"/>
    <p:sldId id="522" r:id="rId24"/>
    <p:sldId id="427" r:id="rId25"/>
  </p:sldIdLst>
  <p:sldSz cx="12192000" cy="6858000"/>
  <p:notesSz cx="6858000" cy="9144000"/>
  <p:embeddedFontLst>
    <p:embeddedFont>
      <p:font typeface="微软雅黑" pitchFamily="34" charset="-122"/>
      <p:regular r:id="rId26"/>
      <p:bold r:id="rId27"/>
    </p:embeddedFont>
    <p:embeddedFont>
      <p:font typeface="方正书宋_GBK" pitchFamily="65" charset="-122"/>
      <p:regular r:id="rId28"/>
    </p:embeddedFont>
    <p:embeddedFont>
      <p:font typeface="方正大标宋_GBK" pitchFamily="65" charset="-122"/>
      <p:regular r:id="rId29"/>
    </p:embeddedFont>
    <p:embeddedFont>
      <p:font typeface="NEU-XT" pitchFamily="18" charset="-122"/>
      <p:regular r:id="rId30"/>
    </p:embeddedFont>
    <p:embeddedFont>
      <p:font typeface="方正小标宋_GBK" pitchFamily="65" charset="-122"/>
      <p:regular r:id="rId31"/>
    </p:embeddedFont>
    <p:embeddedFont>
      <p:font typeface="方正大标宋简体" charset="-122"/>
      <p:regular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方正仿宋_GBK" pitchFamily="65" charset="-122"/>
      <p:regular r:id="rId37"/>
    </p:embeddedFont>
    <p:embeddedFont>
      <p:font typeface="方正黑体_GBK" pitchFamily="65" charset="-122"/>
      <p:regular r:id="rId38"/>
    </p:embeddedFont>
    <p:embeddedFont>
      <p:font typeface="NEU-HZ" pitchFamily="2" charset="-122"/>
      <p:regular r:id="rId39"/>
      <p:italic r:id="rId40"/>
    </p:embeddedFont>
    <p:embeddedFont>
      <p:font typeface="NEU-BZ" pitchFamily="2" charset="-122"/>
      <p:regular r:id="rId41"/>
      <p:bold r:id="rId42"/>
      <p:italic r:id="rId43"/>
      <p:boldItalic r:id="rId44"/>
    </p:embeddedFont>
    <p:embeddedFont>
      <p:font typeface="方正楷体_GBK" pitchFamily="65" charset="-122"/>
      <p:regular r:id="rId45"/>
    </p:embeddedFont>
    <p:embeddedFont>
      <p:font typeface="方正隶变_GBK" pitchFamily="65" charset="-122"/>
      <p:regular r:id="rId46"/>
    </p:embeddedFont>
    <p:embeddedFont>
      <p:font typeface="华文宋体" pitchFamily="2" charset="-122"/>
      <p:regular r:id="rId4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font" Target="fonts/font22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font" Target="fonts/font2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font" Target="fonts/font19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image" Target="../media/image5.t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slide" Target="slid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22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手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指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0955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三、体会风趣与幽默的语言。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我们每个人都长着十根手指。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我们每个人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都随时随地随身带着十根手指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永不离身。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我发现第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句更风趣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我是从句中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词语读出来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982300" y="32104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50987" y="313830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带着、永不离身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三、体会风趣与幽默的语言。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我们每个人都长着十根手指。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我们每个人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都随时随地随身带着十根手指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永不离身。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我也会把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我们每个人都长着两只耳朵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这句话改成一种风趣的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说法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8147" y="3829908"/>
            <a:ext cx="10383253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每个人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都带着两只形影不离的耳朵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它们像助手一样随时为我们打探世界中的各种声音。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8803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4939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三、体会风趣与幽默的语言。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他永远不受外物冲撞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所以曲线优美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处处显示着养尊处优的幸福。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特别是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词读起来很风趣。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文中像这样的句子还有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907292" y="31503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拟人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10338" y="312122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养尊处优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7990" y="4616228"/>
            <a:ext cx="10753925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例如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招呼人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都由其他四指上前点头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他只能呆呆站在一边。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787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2986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三、体会风趣与幽默的语言。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手指的全体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同人群的全体一样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五根手指如果能一致团结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成为一个拳头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那就根根有用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根根有力量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不再有什么强弱、美丑之分了。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与这句话表达的意思相同的是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人心齐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泰山移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一箭易断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十箭难折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万夫一力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天下无敌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近朱者赤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近墨者黑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456048" y="3368840"/>
            <a:ext cx="11031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ABC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88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983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四、读短文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纪晓岚是清代乾隆年间的进士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是位了不起的大学问家。他最伟大的贡献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是在乾隆皇帝的支持下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亲自领导四千多人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编纂了中国空前规模的巨著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《四库全书》。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据《阅微草堂笔记》记载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有位姓王的翰林为他的母亲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太夫人做寿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请了纪晓岚作上宾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宾主济济一堂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纷纷为</a:t>
            </a:r>
            <a:r>
              <a:rPr lang="zh-CN" altLang="zh-CN" sz="3400" spc="300">
                <a:latin typeface="Calibri"/>
                <a:ea typeface="方正楷体_GBK"/>
                <a:cs typeface="Times New Roman"/>
              </a:rPr>
              <a:t>老夫人祝寿祈福</a:t>
            </a:r>
            <a:r>
              <a:rPr lang="en-US" altLang="zh-CN" sz="3400" spc="3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现场一片欢声笑语。王翰林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十分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钦佩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694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983"/>
            <a:ext cx="11006455" cy="4718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纪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晓岚的学识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便请他为太夫人写个祝寿词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并在宾客满堂的席间朗诵助兴。纪晓岚不推辞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高兴地上前即席朗声道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这个婆娘不是人。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老夫人一听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脸色都变了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王翰林更是吓得惊慌失措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场面十分尴尬。这时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纪晓岚不慌不忙地念出了第二句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九天仙女下凡尘。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顿时全场活跃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甚至有人拍掌叫好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交口称赞这句诗妙不可言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老夫人也转怒为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喜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906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983"/>
            <a:ext cx="11006455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接着纪晓岚高声读出他的第三句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生个儿子去做贼。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这一下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全屋就像朝蛙鸣不止的池塘中突然投下一块石头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立刻哑然无声了。一个个欢悦的表情来不及褪去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又都泛起难堪的神色。不过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有前两句令人叫绝的妙句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大家张着嘴巴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直瞪着眼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知道纪晓岚会说出最后一句惊人妙语。果然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他说道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偷得蟠桃献母亲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全场立即欢呼起来。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37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9128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纪晓岚不仅学识渊博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而且性格豁达开朗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语言幽默风趣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是被几代人传颂的妙语大师。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把这句话放在短文中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最合适的位置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之前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之后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07901" y="26399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9128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有人称赞诗句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九天仙女下凡尘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妙不可言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下面哪项不是它的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妙处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把老夫人比作下凡的仙女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直言夸奖。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这句话幽默风趣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让全场的人笑得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前仰后合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87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912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有人称赞诗句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九天仙女下凡尘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妙不可言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下面哪项不是它的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妙处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因为有了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九天仙女下凡尘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才使得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这个婆娘不是人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有了明贬实褒的趣味。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这句诗消除了先前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这个婆娘不是人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产生的误解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表明了上一句诗的真正意思是老夫人不是普通人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也道明了上一句诗只是为第二句诗作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铺垫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26637" y="18338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591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401314"/>
            <a:ext cx="11237362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一、读语段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smtClean="0"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0790" y="2002815"/>
            <a:ext cx="1144203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 algn="just"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每根手指都有其独特的功用。有人或许会觉得大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mǔ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zhǐ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 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   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miǎo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xiǎo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且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pínɡ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yōnɡ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但在拉胡琴时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总是由其他四指负责按琴弦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xuán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xián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而大拇指则负责帮扶住琴身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需要进门时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也是靠它来揿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qìn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qìng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响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电铃。食指的姿态虽不及其他三指那般窈窕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tiǎo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tiáo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但它却承担着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nǐnɡ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luó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sī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、解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niǔ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kòu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、为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他人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765550" y="395355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546221" y="473560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377779" y="55657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407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9128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读了短文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下列选项作为题目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你觉得最适合的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纪晓岚趣事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众人祝寿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妙语惊人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转怒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喜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29815" y="10675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159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59128"/>
            <a:ext cx="11006455" cy="3152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风趣和幽默是智慧的闪现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纪晓岚的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偷得蟠桃献母亲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中有一词用得极妙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那就是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这个词既表现了老夫人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的身份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又夸奖了王翰林的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真让人称赞不已啊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24060" y="15450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蟠桃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4335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尊贵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26629" y="24265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孝心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:a16="http://schemas.microsoft.com/office/drawing/2014/main" xmlns="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33417"/>
            <a:ext cx="1111704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小练笔。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请你试着仿照丰子恺幽默风趣的语言风格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从人的身体部位中选择一个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写一段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1733417"/>
            <a:ext cx="1111704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五官中最悠闲的要数眉毛。眉毛有的细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有的浓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有的淡。他在五官中的地位是最优的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相貌堂堂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他在脸上位置最高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可以说居高临下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威风凛凛。而且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几乎什么事也不用干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悠闲地呆在那就是他的职责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最多只需挤挤眉毛或皱皱眉。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:a16="http://schemas.microsoft.com/office/drawing/2014/main" xmlns="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485538"/>
            <a:ext cx="11237362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一、读语段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 smtClean="0"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0790" y="2075007"/>
            <a:ext cx="1144203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sāo</a:t>
            </a:r>
            <a:r>
              <a:rPr lang="en-US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yǎnɡ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等重任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因此接触毒物、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huì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物、烈物的机会最多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也最容易被轧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zhà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yà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伤或被烫伤。中指则是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xiànɡ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mào </a:t>
            </a:r>
            <a:r>
              <a:rPr lang="en-US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tánɡ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tánɡ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方正楷体_GBK"/>
                <a:cs typeface="Times New Roman"/>
              </a:rPr>
              <a:t>显得威风凛凛。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06218" y="325363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715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866597"/>
            <a:ext cx="1123736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spc="-150">
                <a:solidFill>
                  <a:srgbClr val="000000"/>
                </a:solidFill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给加点字选择正确的读音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并根据语境看拼音写字词</a:t>
            </a:r>
            <a:r>
              <a:rPr lang="zh-CN" altLang="zh-CN" sz="3400" spc="-15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。</a:t>
            </a:r>
            <a:endParaRPr lang="en-US" altLang="zh-CN" sz="3400" spc="-150" smtClean="0">
              <a:latin typeface="Calibri"/>
              <a:ea typeface="方正楷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每根手指都有其独特的功用。有人或许会觉得大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mǔ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zhǐ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miǎo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xiǎo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且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pínɡ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yōnɡ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但在拉胡琴时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总是由其他四指负责按琴弦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xuán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xián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而大拇指则负责帮扶住琴身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需要进门时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也是靠它来揿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qìn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qìng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响电铃。食指的姿态虽不及其他三指那般窈窕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tiǎo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tiáo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但它却承担着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nǐnɡ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luó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sī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、解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niǔ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kòu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、</a:t>
            </a:r>
            <a:endParaRPr lang="zh-CN" altLang="en-US" sz="3400"/>
          </a:p>
        </p:txBody>
      </p:sp>
      <p:sp>
        <p:nvSpPr>
          <p:cNvPr id="9" name="矩形 8"/>
          <p:cNvSpPr/>
          <p:nvPr/>
        </p:nvSpPr>
        <p:spPr>
          <a:xfrm>
            <a:off x="1141780" y="257592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拇指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18995" y="26842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渺小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59910" y="25929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77783" y="568395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拧螺丝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86987" y="568899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纽扣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126496" y="362357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966422" y="441364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719459" y="519970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421928" y="344012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728468" y="425322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691206" y="498714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3" grpId="0"/>
      <p:bldP spid="12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66597"/>
            <a:ext cx="1140580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spc="-150">
                <a:solidFill>
                  <a:srgbClr val="000000"/>
                </a:solidFill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给加点字选择正确的读音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并根据语境看拼音写字词</a:t>
            </a:r>
            <a:r>
              <a:rPr lang="zh-CN" altLang="zh-CN" sz="3400" spc="-15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。</a:t>
            </a:r>
            <a:endParaRPr lang="en-US" altLang="zh-CN" sz="3400" spc="-15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为他人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sāo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yǎnɡ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等重任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因此接触毒物、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huì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物、烈物的机会最多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也最容易被轧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zhà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yà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伤或被烫伤。中指则是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xiànɡ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mào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tánɡ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tánɡ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 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显得威风凛凛。</a:t>
            </a:r>
            <a:endParaRPr lang="zh-CN" altLang="zh-CN" sz="3400" smtClean="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11829" y="18819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搔痒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78764" y="18699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15264" y="34340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相貌堂堂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681327" y="290680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8395869" y="27503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305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866597"/>
            <a:ext cx="1123736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课文中还有很多类似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按琴弦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这样的词语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用精准的动词写出了手指的作用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请你仿写。</a:t>
            </a: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枪机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算盘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脂粉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耳朵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药末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1097929" y="26164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扳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50152" y="26164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15248" y="26164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97929" y="34821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50152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蘸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431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912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下列句中加点词语的意思与其他三项不同的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除了这等享乐的风光事以外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遇到工作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他们只是其他手指的附庸。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这里的风光依旧很迷人。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青山绿水风光好。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但凡过路的人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都要停下一览这儿的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风光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01214" y="1629308"/>
            <a:ext cx="498855" cy="7893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885773" y="2889498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123184" y="4437560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603764" y="5195548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443110" y="5965572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5882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912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下列加点的词语运用不恰当的一项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他随时随地都拿着这块毛巾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就是脏了也不肯让人拿去洗。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她家境贫困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很早就失去了丈夫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儿女又远在外地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所以她一直过着养尊处优的生活。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她体态秀丽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气质优雅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就像一朵散发着清香的兰花。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将军的两名副将是他不可或缺的左膀右臂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他们同心协力打了不少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胜仗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32564" y="10397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1235848" y="2093495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2231472" y="3652200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1235848" y="4459704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6910751" y="5205661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373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912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下列关于课文的说法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中指养尊处优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在作者眼里一无是处。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常与大拇指合作的是食指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食指的工作复杂。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无名指和小指虽然能力薄弱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但在丝竹管弦上也有自己的优势。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课文运用拟人化手法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紧紧围绕五根手指不同的姿态和性格进行描写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刻画出了性格迥然不同的五根手指的形象。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68667" y="10156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336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1443</Words>
  <Application>Microsoft Office PowerPoint</Application>
  <PresentationFormat>自定义</PresentationFormat>
  <Paragraphs>171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5" baseType="lpstr">
      <vt:lpstr>Arial</vt:lpstr>
      <vt:lpstr>宋体</vt:lpstr>
      <vt:lpstr>微软雅黑</vt:lpstr>
      <vt:lpstr>方正书宋_GBK</vt:lpstr>
      <vt:lpstr>方正大标宋_GBK</vt:lpstr>
      <vt:lpstr>NEU-XT</vt:lpstr>
      <vt:lpstr>方正小标宋_GBK</vt:lpstr>
      <vt:lpstr>方正大标宋简体</vt:lpstr>
      <vt:lpstr>Calibri</vt:lpstr>
      <vt:lpstr>方正仿宋_GBK</vt:lpstr>
      <vt:lpstr>方正黑体_GBK</vt:lpstr>
      <vt:lpstr>NEU-HZ</vt:lpstr>
      <vt:lpstr>NEU-BZ</vt:lpstr>
      <vt:lpstr>Wingdings</vt:lpstr>
      <vt:lpstr>方正楷体_GBK</vt:lpstr>
      <vt:lpstr>方正隶变_GBK</vt:lpstr>
      <vt:lpstr>Times New Roman</vt:lpstr>
      <vt:lpstr>华文宋体</vt:lpstr>
      <vt:lpstr>汉仪雅酷黑 95W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2026-03-18T08:18:59Z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