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7" r:id="rId4"/>
    <p:sldId id="528" r:id="rId5"/>
    <p:sldId id="520" r:id="rId6"/>
    <p:sldId id="529" r:id="rId7"/>
    <p:sldId id="523" r:id="rId8"/>
    <p:sldId id="530" r:id="rId9"/>
    <p:sldId id="531" r:id="rId10"/>
    <p:sldId id="532" r:id="rId11"/>
    <p:sldId id="533" r:id="rId12"/>
    <p:sldId id="524" r:id="rId13"/>
    <p:sldId id="534" r:id="rId14"/>
    <p:sldId id="525" r:id="rId15"/>
    <p:sldId id="535" r:id="rId16"/>
    <p:sldId id="526" r:id="rId17"/>
    <p:sldId id="536" r:id="rId18"/>
    <p:sldId id="498" r:id="rId19"/>
    <p:sldId id="537" r:id="rId20"/>
    <p:sldId id="538" r:id="rId21"/>
    <p:sldId id="522" r:id="rId22"/>
    <p:sldId id="541" r:id="rId23"/>
    <p:sldId id="540" r:id="rId24"/>
    <p:sldId id="542" r:id="rId25"/>
    <p:sldId id="543" r:id="rId26"/>
    <p:sldId id="549" r:id="rId27"/>
    <p:sldId id="544" r:id="rId28"/>
    <p:sldId id="545" r:id="rId29"/>
    <p:sldId id="546" r:id="rId30"/>
    <p:sldId id="547" r:id="rId31"/>
    <p:sldId id="548" r:id="rId32"/>
    <p:sldId id="539" r:id="rId33"/>
    <p:sldId id="427" r:id="rId34"/>
  </p:sldIdLst>
  <p:sldSz cx="12192000" cy="6858000"/>
  <p:notesSz cx="6858000" cy="9144000"/>
  <p:embeddedFontLst>
    <p:embeddedFont>
      <p:font typeface="NEU-BZ" pitchFamily="2" charset="-122"/>
      <p:regular r:id="rId35"/>
      <p:bold r:id="rId36"/>
      <p:italic r:id="rId37"/>
      <p:boldItalic r:id="rId38"/>
    </p:embeddedFont>
    <p:embeddedFont>
      <p:font typeface="方正仿宋_GBK" pitchFamily="65" charset="-122"/>
      <p:regular r:id="rId39"/>
    </p:embeddedFont>
    <p:embeddedFont>
      <p:font typeface="方正大标宋简体" charset="-122"/>
      <p:regular r:id="rId40"/>
    </p:embeddedFont>
    <p:embeddedFont>
      <p:font typeface="方正小标宋_GBK" pitchFamily="65" charset="-122"/>
      <p:regular r:id="rId41"/>
    </p:embeddedFont>
    <p:embeddedFont>
      <p:font typeface="方正书宋_GBK" pitchFamily="65" charset="-122"/>
      <p:regular r:id="rId42"/>
    </p:embeddedFont>
    <p:embeddedFont>
      <p:font typeface="NEU-HZ" pitchFamily="2" charset="-122"/>
      <p:regular r:id="rId43"/>
      <p:italic r:id="rId44"/>
    </p:embeddedFont>
    <p:embeddedFont>
      <p:font typeface="微软雅黑" pitchFamily="34" charset="-122"/>
      <p:regular r:id="rId45"/>
      <p:bold r:id="rId46"/>
    </p:embeddedFont>
    <p:embeddedFont>
      <p:font typeface="方正楷体_GBK" pitchFamily="65" charset="-122"/>
      <p:regular r:id="rId47"/>
    </p:embeddedFont>
    <p:embeddedFont>
      <p:font typeface="方正大标宋_GBK" pitchFamily="65" charset="-122"/>
      <p:regular r:id="rId48"/>
    </p:embeddedFont>
    <p:embeddedFont>
      <p:font typeface="NEU-XT" pitchFamily="18" charset="-122"/>
      <p:regular r:id="rId49"/>
    </p:embeddedFont>
    <p:embeddedFont>
      <p:font typeface="方正隶变_GBK" pitchFamily="65" charset="-122"/>
      <p:regular r:id="rId50"/>
    </p:embeddedFont>
    <p:embeddedFont>
      <p:font typeface="方正黑体_GBK" pitchFamily="65" charset="-122"/>
      <p:regular r:id="rId51"/>
    </p:embeddedFont>
    <p:embeddedFont>
      <p:font typeface="华文宋体" pitchFamily="2" charset="-122"/>
      <p:regular r:id="rId52"/>
    </p:embeddedFont>
    <p:embeddedFont>
      <p:font typeface="Calibri" pitchFamily="34" charset="0"/>
      <p:regular r:id="rId53"/>
      <p:bold r:id="rId54"/>
      <p:italic r:id="rId55"/>
      <p:boldItalic r:id="rId5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font" Target="fonts/font16.fntdata"/><Relationship Id="rId55" Type="http://schemas.openxmlformats.org/officeDocument/2006/relationships/font" Target="fonts/font21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7.fntdata"/><Relationship Id="rId54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3" Type="http://schemas.openxmlformats.org/officeDocument/2006/relationships/font" Target="fonts/font19.fntdata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font" Target="fonts/font15.fntdata"/><Relationship Id="rId57" Type="http://schemas.openxmlformats.org/officeDocument/2006/relationships/commentAuthors" Target="commentAuthors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52" Type="http://schemas.openxmlformats.org/officeDocument/2006/relationships/font" Target="fonts/font18.fntdata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font" Target="fonts/font14.fntdata"/><Relationship Id="rId56" Type="http://schemas.openxmlformats.org/officeDocument/2006/relationships/font" Target="fonts/font22.fntdata"/><Relationship Id="rId8" Type="http://schemas.openxmlformats.org/officeDocument/2006/relationships/slide" Target="slides/slide7.xml"/><Relationship Id="rId51" Type="http://schemas.openxmlformats.org/officeDocument/2006/relationships/font" Target="fonts/font1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slide" Target="slid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Relationship Id="rId4" Type="http://schemas.openxmlformats.org/officeDocument/2006/relationships/slide" Target="slide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Relationship Id="rId5" Type="http://schemas.openxmlformats.org/officeDocument/2006/relationships/image" Target="../media/image6.png"/><Relationship Id="rId4" Type="http://schemas.openxmlformats.org/officeDocument/2006/relationships/slide" Target="slide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Relationship Id="rId4" Type="http://schemas.openxmlformats.org/officeDocument/2006/relationships/slide" Target="slide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Relationship Id="rId4" Type="http://schemas.openxmlformats.org/officeDocument/2006/relationships/slide" Target="slide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Relationship Id="rId4" Type="http://schemas.openxmlformats.org/officeDocument/2006/relationships/slide" Target="slide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Relationship Id="rId5" Type="http://schemas.openxmlformats.org/officeDocument/2006/relationships/image" Target="../media/image6.png"/><Relationship Id="rId4" Type="http://schemas.openxmlformats.org/officeDocument/2006/relationships/slide" Target="slide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0.xml"/><Relationship Id="rId4" Type="http://schemas.openxmlformats.org/officeDocument/2006/relationships/slide" Target="slide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1.xml"/><Relationship Id="rId4" Type="http://schemas.openxmlformats.org/officeDocument/2006/relationships/slide" Target="slide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3.xml"/><Relationship Id="rId4" Type="http://schemas.openxmlformats.org/officeDocument/2006/relationships/slide" Target="slide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4.xml"/><Relationship Id="rId4" Type="http://schemas.openxmlformats.org/officeDocument/2006/relationships/slide" Target="slide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5.xml"/><Relationship Id="rId4" Type="http://schemas.openxmlformats.org/officeDocument/2006/relationships/slide" Target="slide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5" Type="http://schemas.openxmlformats.org/officeDocument/2006/relationships/slide" Target="slide5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5.png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第四单元综合训练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949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下列句子中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运用的表达方式与其他三句不同的是哪一项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?(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平时遇到不顺心的事我都能一笑而过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可今天这事却让我无法释怀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心神不宁。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晓雪一向是一个害怕困难的人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但这次面对如此艰巨的任务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她却第一个站了出来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82466" y="182181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6871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9495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下面句子不是病句的一项是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沃克医生站起身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熟悉地解开病人右眼上的绷带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冒着生命危险找到了岸英。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我当过军医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这么重的伤势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只要军人就能这样从容镇定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他们是多么失望啊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20341" y="107585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4340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418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任选一种情景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通过描写人物的动作、语言、神态等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表现人物的内心活动。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比赛赢了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被老师批评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被同学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误会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2773" y="3924624"/>
            <a:ext cx="1100645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被老师批评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endParaRPr lang="en-US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 indent="722313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看着老师充满怒气的面容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严肃的眼神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我脸颊滚烫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低下头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恨不得地下马上出现个裂缝让我钻进去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418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三、按要求完成句子练习。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照样子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写出同一个人物前后不同的表现。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平时遇到不顺心的事我都能一笑而过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可是这件事让我实在无法释然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胸口总像是被什么堵住了似的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白天心神不宁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晚上也无法入睡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5708" y="4712784"/>
            <a:ext cx="10765956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这是我第一次游览海底世界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一向胆大包天的我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这次居然被迎面冲过来的鲨鱼吓得蒙头大叫。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9919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9387"/>
            <a:ext cx="1146596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四、根据课文内容填空。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在许多爱国诗作中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战争经常被提及。王昌龄以戍边将士的口吻发声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来抒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发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他们的豪情壮志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陆游却发出了一声谓叹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表达遗民期盼朝廷收复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失地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愿望一次次落空的失望之情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杜甫用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表达自己忽闻战争胜利后的狂喜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39874" y="2380310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黄沙百战穿金甲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44082" y="2368277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不破楼兰终不还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79570" y="312626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遗民泪尽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0781" y="3963434"/>
            <a:ext cx="15905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胡尘里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71903" y="3963433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南望王师又一年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61178" y="4733456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剑外忽传收蓟北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6865" y="5503476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初闻涕泪满衣裳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9387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《凉州词》中描写边塞的荒凉景象的诗句是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  <a:endParaRPr lang="en-US" altLang="zh-CN" sz="3400" u="sng" smtClean="0">
              <a:solidFill>
                <a:srgbClr val="A46AA6"/>
              </a:solidFill>
              <a:latin typeface="Calibri"/>
              <a:ea typeface="方正仿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《黄鹤楼送孟浩然之广陵》中表现了诗人对朋友依依不舍的惜别之情的诗句是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56865" y="861094"/>
            <a:ext cx="9886934" cy="1347672"/>
            <a:chOff x="956865" y="861094"/>
            <a:chExt cx="9886934" cy="1347672"/>
          </a:xfrm>
        </p:grpSpPr>
        <p:sp>
          <p:nvSpPr>
            <p:cNvPr id="6" name="矩形 5"/>
            <p:cNvSpPr/>
            <p:nvPr/>
          </p:nvSpPr>
          <p:spPr>
            <a:xfrm>
              <a:off x="9787099" y="861094"/>
              <a:ext cx="1056700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 smtClean="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黄河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956865" y="1593213"/>
              <a:ext cx="2364750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3400" b="1" smtClean="0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远</a:t>
              </a:r>
              <a:r>
                <a:rPr lang="zh-CN" altLang="zh-CN" sz="3400" b="1">
                  <a:solidFill>
                    <a:srgbClr val="E72582"/>
                  </a:solidFill>
                  <a:latin typeface="Calibri"/>
                  <a:ea typeface="方正仿宋_GBK"/>
                  <a:cs typeface="Times New Roman"/>
                </a:rPr>
                <a:t>上白云间</a:t>
              </a:r>
              <a:endParaRPr lang="zh-CN" altLang="en-US" b="1">
                <a:solidFill>
                  <a:srgbClr val="E72582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4116660" y="1593212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一片孤城万仞山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28591" y="3126269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孤帆远影碧空尽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24355" y="3158480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唯见长江天际流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7567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6557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五、阅读材料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材料一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清贫、洁白朴素的生活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正是我们革命者能够战胜许多困难的地方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!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6557"/>
            <a:ext cx="11006455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材料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二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过着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清贫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生活的人的事例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8866" y="1945208"/>
            <a:ext cx="5517386" cy="4228850"/>
          </a:xfrm>
          <a:prstGeom prst="rect">
            <a:avLst/>
          </a:prstGeom>
          <a:ln w="19050">
            <a:solidFill>
              <a:schemeClr val="tx1"/>
            </a:solidFill>
            <a:prstDash val="lgDash"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zh-CN" altLang="zh-CN" sz="32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焦裕禄</a:t>
            </a:r>
            <a:endParaRPr lang="zh-CN" altLang="zh-CN" sz="32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20000"/>
              </a:lnSpc>
            </a:pPr>
            <a:r>
              <a:rPr lang="zh-CN" altLang="zh-CN" sz="32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人民的好公仆。他常年穿着打着补丁的衣服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一件旧大衣是他御寒的唯一衣物。他一心为公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一心为民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直到生命的最后一刻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想的仍是麦子的长势、群众的生活。</a:t>
            </a:r>
            <a:endParaRPr lang="zh-CN" altLang="en-US" sz="3200"/>
          </a:p>
        </p:txBody>
      </p:sp>
      <p:sp>
        <p:nvSpPr>
          <p:cNvPr id="8" name="矩形 7"/>
          <p:cNvSpPr/>
          <p:nvPr/>
        </p:nvSpPr>
        <p:spPr>
          <a:xfrm>
            <a:off x="6144129" y="1945208"/>
            <a:ext cx="5517386" cy="4228850"/>
          </a:xfrm>
          <a:prstGeom prst="rect">
            <a:avLst/>
          </a:prstGeom>
          <a:ln w="19050">
            <a:solidFill>
              <a:schemeClr val="tx1"/>
            </a:solidFill>
            <a:prstDash val="lgDash"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zh-CN" altLang="zh-CN" sz="32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钱学森</a:t>
            </a:r>
            <a:endParaRPr lang="zh-CN" altLang="zh-CN" sz="32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20000"/>
              </a:lnSpc>
            </a:pPr>
            <a:r>
              <a:rPr lang="zh-CN" altLang="zh-CN" sz="32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2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两弹一星</a:t>
            </a:r>
            <a:r>
              <a:rPr lang="en-US" altLang="zh-CN" sz="32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元勋、</a:t>
            </a:r>
            <a:r>
              <a:rPr lang="en-US" altLang="zh-CN" sz="32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中国航天之父</a:t>
            </a:r>
            <a:r>
              <a:rPr lang="en-US" altLang="zh-CN" sz="32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。回国后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他一家蜗居在破旧的房子里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连用的家具都是旧的。他无怨无悔</a:t>
            </a:r>
            <a:r>
              <a:rPr lang="en-US" altLang="zh-CN" sz="32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200">
                <a:latin typeface="Calibri"/>
                <a:ea typeface="方正楷体_GBK"/>
                <a:cs typeface="Times New Roman"/>
              </a:rPr>
              <a:t>为中国的导弹、原子弹的研发作出了极大的贡献。</a:t>
            </a:r>
            <a:endParaRPr lang="zh-CN" altLang="en-US" sz="32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358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材料一点明了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是革命者战胜困难的力量源泉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3738850" y="86109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清贫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05401" y="878171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洁白朴素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下面是同学们读完材料二发表的意见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你赞同谁的意见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说说理由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并为你赞同的意见补充一个恰当的事例。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小越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清贫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的态度是我们的传家宝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国家正是因为有了无数乐于清贫的人才会繁荣昌盛。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小皓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随着时代的发展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物质条件越来越好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没必要再过这样清贫的生活了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8621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一、字词攻关。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读拼音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写字词。</a:t>
            </a: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妈妈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shěn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着我手中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zhǎn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xīn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的钢笔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cí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xiáng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的笑容慢慢消失了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脸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bēng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得越来越紧。我低下头不敢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kēng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声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92303" y="256155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审视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74165" y="25786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崭新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50093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慈祥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392715" y="338591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81321" y="426202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吭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58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下面是同学们读完材料二发表的意见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你赞同谁的意见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说说理由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并为你赞同的意见补充一个恰当的事例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5630" y="2467974"/>
            <a:ext cx="10826114" cy="4173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 algn="just">
              <a:lnSpc>
                <a:spcPct val="13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我赞同小越的观点。清贫是节俭朴素、高洁朴实、舍己为公的革命者的品格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更体现了革命者为革命奉献自己的信念。焦裕禄和钱学森的事迹正说明了这一点。事例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杂交水稻之父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袁隆平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他生活朴素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穿着几十元一件的衣服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一穿好几年。他远离城市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专注田畴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让中国人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端牢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了饭碗。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7865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61" y="861094"/>
            <a:ext cx="1100645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六、课内外对比阅读。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小标宋_GBK"/>
                <a:cs typeface="Times New Roman"/>
              </a:rPr>
              <a:t>选文一</a:t>
            </a:r>
            <a:r>
              <a:rPr lang="en-US" altLang="zh-CN" sz="3400">
                <a:latin typeface="方正小标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小标宋_GBK"/>
                <a:cs typeface="Times New Roman"/>
              </a:rPr>
              <a:t>军神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节选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>
              <a:lnSpc>
                <a:spcPct val="20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手术台上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一向从容镇定的沃克医生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这次双手却有些颤抖。他额上的汗珠滚滚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护士帮他擦了一次又一次。最后他忍不住开口对病人说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你挺不住可以哼叫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 smtClean="0">
                <a:latin typeface="NEU-BZ"/>
                <a:ea typeface="方正楷体_GBK"/>
                <a:cs typeface="Times New Roman"/>
              </a:rPr>
              <a:t>”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61" y="861094"/>
            <a:ext cx="1100645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59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病人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一声不吭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他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双手</a:t>
            </a: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紧紧</a:t>
            </a:r>
            <a:endParaRPr lang="en-US" altLang="zh-CN" sz="3400" u="sng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抓住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身下的白床单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手背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青筋</a:t>
            </a: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暴</a:t>
            </a:r>
            <a:endParaRPr lang="en-US" altLang="zh-CN" sz="3400" u="sng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起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汗如雨下。他越来越使劲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崭</a:t>
            </a:r>
            <a:endParaRPr lang="en-US" altLang="zh-CN" sz="3400" u="sng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新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的白床单居然被抓破了。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脱去手术服的沃克医生擦着汗走过来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由衷地说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年轻人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我真担心你会晕过去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 smtClean="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3332" y="841079"/>
            <a:ext cx="4805112" cy="4657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3766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61" y="861094"/>
            <a:ext cx="1100645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59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pc="-150" smtClean="0">
                <a:latin typeface="Calibri"/>
                <a:ea typeface="方正楷体_GBK"/>
                <a:cs typeface="Times New Roman"/>
              </a:rPr>
              <a:t>病人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脸色苍白。他勉力一笑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说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我一直在数你的刀数。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沃克医生吓了一跳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不相信地问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我割了多少刀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七十二刀。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沃克医生惊呆了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大声嚷道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你是一个真正的男子汉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一块会说话的钢板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你堪称军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神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 smtClean="0">
                <a:latin typeface="NEU-BZ"/>
                <a:ea typeface="方正楷体_GBK"/>
                <a:cs typeface="Times New Roman"/>
              </a:rPr>
              <a:t>”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091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61" y="861094"/>
            <a:ext cx="1100645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5963"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小标宋_GBK"/>
                <a:cs typeface="Times New Roman"/>
              </a:rPr>
              <a:t>选</a:t>
            </a:r>
            <a:r>
              <a:rPr lang="zh-CN" altLang="zh-CN" sz="3400">
                <a:latin typeface="Calibri"/>
                <a:ea typeface="方正小标宋_GBK"/>
                <a:cs typeface="Times New Roman"/>
              </a:rPr>
              <a:t>文二</a:t>
            </a:r>
            <a:r>
              <a:rPr lang="en-US" altLang="zh-CN" sz="3400">
                <a:latin typeface="方正小标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小标宋_GBK"/>
                <a:cs typeface="Times New Roman"/>
              </a:rPr>
              <a:t>关羽刮骨疗毒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羽尝为流失所中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贯其左臂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后创虽愈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每至阴雨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骨常疼痛。医曰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矢镞有毒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毒入于骨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当破臂作创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刮骨去毒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然后此患乃除耳。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羽便伸臂令医劈之。时羽谪请诸将饮食相对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臂血流离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盈於盘器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而羽割炙引酒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言笑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自若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360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61" y="861094"/>
            <a:ext cx="1100645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选文一中画横线的句子主要通过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描写来表现刘伯承的坚强意志。当时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刘伯承会想些什么呢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请你在旁边的方框里做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批注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7240040" y="86109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动作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4834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61" y="861094"/>
            <a:ext cx="1100645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59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病人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一声不吭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他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双手</a:t>
            </a: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紧紧</a:t>
            </a:r>
            <a:endParaRPr lang="en-US" altLang="zh-CN" sz="3400" u="sng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抓住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身下的白床单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手背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青筋</a:t>
            </a: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暴</a:t>
            </a:r>
            <a:endParaRPr lang="en-US" altLang="zh-CN" sz="3400" u="sng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起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汗如雨下。他越来越使劲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崭</a:t>
            </a:r>
            <a:endParaRPr lang="en-US" altLang="zh-CN" sz="3400" u="sng" smtClean="0">
              <a:latin typeface="Calibri"/>
              <a:ea typeface="方正楷体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新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的白床单居然被抓破了。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1596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脱去手术服的沃克医生擦着汗走过来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由衷地说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年轻人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我真担心你会晕过去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 smtClean="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3332" y="841079"/>
            <a:ext cx="4805112" cy="4657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7170819" y="1159966"/>
            <a:ext cx="401854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我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是一名军人，枪林弹雨我都不怕，何惧这小小的手术？</a:t>
            </a:r>
            <a:r>
              <a:rPr lang="zh-CN" altLang="en-US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我一定会战胜病痛，重见光明，继续革命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7611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pSp>
        <p:nvGrpSpPr>
          <p:cNvPr id="6" name="组合 5"/>
          <p:cNvGrpSpPr/>
          <p:nvPr/>
        </p:nvGrpSpPr>
        <p:grpSpPr>
          <a:xfrm>
            <a:off x="505461" y="861094"/>
            <a:ext cx="11006454" cy="2185214"/>
            <a:chOff x="505461" y="861094"/>
            <a:chExt cx="11006454" cy="2185214"/>
          </a:xfrm>
        </p:grpSpPr>
        <p:sp>
          <p:nvSpPr>
            <p:cNvPr id="8" name="矩形 7"/>
            <p:cNvSpPr/>
            <p:nvPr/>
          </p:nvSpPr>
          <p:spPr>
            <a:xfrm>
              <a:off x="505461" y="861094"/>
              <a:ext cx="11006454" cy="21852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400" smtClean="0">
                  <a:latin typeface="NEU-HZ"/>
                  <a:ea typeface="宋体"/>
                  <a:cs typeface="Times New Roman"/>
                </a:rPr>
                <a:t>2</a:t>
              </a:r>
              <a:r>
                <a:rPr lang="en-US" altLang="zh-CN" sz="3400">
                  <a:latin typeface="Calibri"/>
                  <a:ea typeface="宋体"/>
                  <a:cs typeface="Times New Roman"/>
                </a:rPr>
                <a:t>.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从选文一中我们可以知道沃克医生的内心变化</a:t>
              </a:r>
              <a:r>
                <a:rPr lang="zh-CN" altLang="zh-CN" sz="3400">
                  <a:latin typeface="Calibri"/>
                  <a:ea typeface="宋体"/>
                  <a:cs typeface="Times New Roman"/>
                </a:rPr>
                <a:t>是</a:t>
              </a:r>
              <a:r>
                <a:rPr lang="en-US" altLang="zh-CN" sz="3400" smtClean="0">
                  <a:latin typeface="方正书宋_GBK"/>
                  <a:ea typeface="宋体"/>
                  <a:cs typeface="Times New Roman"/>
                </a:rPr>
                <a:t>:</a:t>
              </a:r>
            </a:p>
            <a:p>
              <a:pPr>
                <a:lnSpc>
                  <a:spcPct val="200000"/>
                </a:lnSpc>
                <a:spcAft>
                  <a:spcPts val="0"/>
                </a:spcAft>
              </a:pPr>
              <a:r>
                <a:rPr lang="en-US" altLang="zh-CN" sz="3400" smtClean="0">
                  <a:solidFill>
                    <a:srgbClr val="A46AA6"/>
                  </a:solidFill>
                  <a:latin typeface="Calibri"/>
                  <a:ea typeface="方正仿宋_GBK"/>
                  <a:cs typeface="Times New Roman"/>
                </a:rPr>
                <a:t>                </a:t>
              </a:r>
              <a:r>
                <a:rPr lang="en-US" altLang="zh-CN" sz="3400" smtClean="0">
                  <a:latin typeface="NEU-BZ"/>
                  <a:ea typeface="宋体"/>
                  <a:cs typeface="Times New Roman"/>
                </a:rPr>
                <a:t>→</a:t>
              </a:r>
              <a:r>
                <a:rPr lang="en-US" altLang="zh-CN" sz="3400" smtClean="0">
                  <a:solidFill>
                    <a:srgbClr val="A46AA6"/>
                  </a:solidFill>
                  <a:latin typeface="Calibri"/>
                  <a:ea typeface="方正仿宋_GBK"/>
                  <a:cs typeface="Times New Roman"/>
                </a:rPr>
                <a:t>              </a:t>
              </a:r>
              <a:r>
                <a:rPr lang="en-US" altLang="zh-CN" sz="3400" smtClean="0">
                  <a:latin typeface="NEU-BZ"/>
                  <a:ea typeface="宋体"/>
                  <a:cs typeface="Times New Roman"/>
                </a:rPr>
                <a:t>→</a:t>
              </a:r>
              <a:r>
                <a:rPr lang="en-US" altLang="zh-CN" sz="3400" smtClean="0">
                  <a:solidFill>
                    <a:srgbClr val="A46AA6"/>
                  </a:solidFill>
                  <a:latin typeface="Calibri"/>
                  <a:ea typeface="方正仿宋_GBK"/>
                  <a:cs typeface="Times New Roman"/>
                </a:rPr>
                <a:t>              </a:t>
              </a:r>
              <a:r>
                <a:rPr lang="en-US" altLang="zh-CN" sz="3400" smtClean="0">
                  <a:latin typeface="NEU-BZ"/>
                  <a:ea typeface="宋体"/>
                  <a:cs typeface="Times New Roman"/>
                </a:rPr>
                <a:t>→</a:t>
              </a:r>
              <a:r>
                <a:rPr lang="en-US" altLang="zh-CN" sz="3400" smtClean="0">
                  <a:solidFill>
                    <a:srgbClr val="A46AA6"/>
                  </a:solidFill>
                  <a:latin typeface="Calibri"/>
                  <a:ea typeface="方正仿宋_GBK"/>
                  <a:cs typeface="Times New Roman"/>
                </a:rPr>
                <a:t>               </a:t>
              </a:r>
              <a:r>
                <a:rPr lang="zh-CN" altLang="zh-CN" sz="3400" smtClean="0">
                  <a:latin typeface="Calibri"/>
                  <a:ea typeface="宋体"/>
                  <a:cs typeface="Times New Roman"/>
                </a:rPr>
                <a:t>。</a:t>
              </a:r>
              <a:endParaRPr lang="zh-CN" altLang="en-US" sz="3400"/>
            </a:p>
          </p:txBody>
        </p:sp>
        <p:sp>
          <p:nvSpPr>
            <p:cNvPr id="10" name="矩形 9"/>
            <p:cNvSpPr/>
            <p:nvPr/>
          </p:nvSpPr>
          <p:spPr>
            <a:xfrm>
              <a:off x="2622721" y="2198075"/>
              <a:ext cx="1251447" cy="615553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862210" y="2198074"/>
              <a:ext cx="1251447" cy="615553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399384" y="2198073"/>
              <a:ext cx="1251447" cy="615553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204121" y="2190361"/>
              <a:ext cx="1251447" cy="615553"/>
            </a:xfrm>
            <a:prstGeom prst="rect">
              <a:avLst/>
            </a:prstGeom>
            <a:noFill/>
            <a:ln w="19050">
              <a:solidFill>
                <a:schemeClr val="tx1">
                  <a:lumMod val="95000"/>
                  <a:lumOff val="5000"/>
                </a:schemeClr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956865" y="2198075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紧张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40289" y="2191088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关心</a:t>
            </a: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51335" y="2190360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惊讶</a:t>
            </a: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299891" y="2215152"/>
            <a:ext cx="10599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敬佩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7937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61" y="861094"/>
            <a:ext cx="1100645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关羽要刮骨疗毒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是因为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关羽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一边刮骨疗伤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一边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的表情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让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我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们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看到了一个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关羽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5893526" y="841079"/>
            <a:ext cx="3773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矢镞有毒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毒入于骨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60055" y="164681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言笑自若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55828" y="2469575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意志坚强、沉着勇敢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837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61" y="861094"/>
            <a:ext cx="11006454" cy="811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联系上下文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揣摩关羽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言笑自若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心理活动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5905" y="1676664"/>
            <a:ext cx="11004884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刮骨确实疼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但这些疼痛对我来说不算什么。且先别管疼痛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喝酒吃肉要紧。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9827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8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449620" y="1408412"/>
            <a:ext cx="4339022" cy="29218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根据右图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完成练习。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吓唬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的意思是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《清贫》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中敌人对方志敏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威吓地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吼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道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威吓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吓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应读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它在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字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典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中的意思是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14024" y="1580302"/>
            <a:ext cx="29017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使人害怕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威胁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96129" y="3150332"/>
            <a:ext cx="6687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NEU-XT"/>
                <a:ea typeface="宋体"/>
                <a:cs typeface="Times New Roman"/>
              </a:rPr>
              <a:t>hè</a:t>
            </a:r>
            <a:endParaRPr lang="zh-CN" altLang="en-US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18347" y="4022483"/>
            <a:ext cx="202972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恫吓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恐吓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820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61" y="861094"/>
            <a:ext cx="11006454" cy="1583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华佗评价关羽为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天神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沃克医生称刘伯承为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军神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。对此你怎么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看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9652" y="2444156"/>
            <a:ext cx="1074018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刘伯承和关羽都有着超乎常人的意志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能忍受巨大的疼痛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他们有着超强的责任心和使命感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比起远大的抱负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身体上的疼痛不算什么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所以被称为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神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80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61" y="861094"/>
            <a:ext cx="11006454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6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仿照下面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2021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年感动中国人物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朱彦夫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的颁奖词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为刘伯承写一篇颁奖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词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4957" y="4988057"/>
            <a:ext cx="11365832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22313">
              <a:lnSpc>
                <a:spcPct val="150000"/>
              </a:lnSpc>
            </a:pP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你为国为民戎马一生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你以惊人的意志和超凡的智慧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赢得了世人的尊敬。你是真正的男子汉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一位了不起的军神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!</a:t>
            </a:r>
            <a:r>
              <a:rPr lang="en-US" altLang="zh-CN" sz="3400" b="1" spc="-150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 spc="-15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2397416"/>
            <a:ext cx="10400946" cy="2653034"/>
          </a:xfrm>
          <a:prstGeom prst="rect">
            <a:avLst/>
          </a:prstGeom>
          <a:ln w="19050">
            <a:solidFill>
              <a:schemeClr val="tx1"/>
            </a:solidFill>
            <a:prstDash val="lgDash"/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</a:pPr>
            <a:r>
              <a:rPr lang="zh-CN" altLang="zh-CN" sz="320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颁奖词</a:t>
            </a:r>
            <a:endParaRPr lang="zh-CN" altLang="zh-CN" sz="320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20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　　</a:t>
            </a:r>
            <a:r>
              <a:rPr lang="zh-CN" altLang="zh-CN" sz="32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生命于你不止一次</a:t>
            </a:r>
            <a:r>
              <a:rPr lang="en-US" altLang="zh-CN" sz="32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士兵于你不只是经历。没有屈服长津湖的冰雪</a:t>
            </a:r>
            <a:r>
              <a:rPr lang="en-US" altLang="zh-CN" sz="32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也没有向困苦低头。与自己抗争</a:t>
            </a:r>
            <a:r>
              <a:rPr lang="en-US" altLang="zh-CN" sz="32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向贫穷宣战</a:t>
            </a:r>
            <a:r>
              <a:rPr lang="en-US" altLang="zh-CN" sz="32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一直在战斗</a:t>
            </a:r>
            <a:r>
              <a:rPr lang="en-US" altLang="zh-CN" sz="3200" spc="-150">
                <a:solidFill>
                  <a:srgbClr val="000000"/>
                </a:solidFill>
                <a:latin typeface="方正楷体_GBK"/>
                <a:ea typeface="方正书宋_GBK"/>
                <a:cs typeface="Times New Roman"/>
              </a:rPr>
              <a:t>,</a:t>
            </a:r>
            <a:r>
              <a:rPr lang="zh-CN" altLang="zh-CN" sz="3200" spc="-150">
                <a:solidFill>
                  <a:srgbClr val="000000"/>
                </a:solidFill>
                <a:latin typeface="NEU-BZ"/>
                <a:ea typeface="方正楷体_GBK"/>
                <a:cs typeface="Times New Roman"/>
              </a:rPr>
              <a:t>一生都在坚守。人的生命应当像你这样度过。</a:t>
            </a:r>
            <a:endParaRPr lang="zh-CN" altLang="zh-CN" sz="3200" spc="-15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5458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419"/>
            <a:ext cx="11006455" cy="3937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七、习作。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请以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　　　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为题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先把题目补充完整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横线上可填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生气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激动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伤心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感动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再将事件写具体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注意运用本单元学到的人物描写的方法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反映人物的内心。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另纸写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082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选择括号里使用恰当的词语。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相关部门组织专家对他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拟定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拟订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的规划方案进行了论证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最终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拟定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拟订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了可以实施的具体规划。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7401990" y="187933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3367404" y="267833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0511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0204"/>
            <a:ext cx="11006455" cy="145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.</a:t>
            </a:r>
            <a:r>
              <a:rPr lang="zh-CN" altLang="en-US" sz="3400" smtClean="0">
                <a:latin typeface="Calibri"/>
                <a:ea typeface="宋体"/>
                <a:cs typeface="Times New Roman"/>
              </a:rPr>
              <a:t>下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图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是小天的书法作品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下面点评不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恰当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的一项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        )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198" y="2229352"/>
            <a:ext cx="7639476" cy="4491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0204"/>
            <a:ext cx="11006455" cy="4173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.</a:t>
            </a:r>
            <a:r>
              <a:rPr lang="zh-CN" altLang="en-US" sz="3400" smtClean="0">
                <a:latin typeface="Calibri"/>
                <a:ea typeface="宋体"/>
                <a:cs typeface="Times New Roman"/>
              </a:rPr>
              <a:t>下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图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是小天的书法作品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下面点评不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恰当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的一项是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轩轩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字形端正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行款整齐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写得很棒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佳佳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作者应该写在最后一行右下角。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小涵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文段的开头应该空两个字的位置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小颖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字的间距均匀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看起来很舒服。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10430595" y="166540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4643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949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下列每组词语中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都有一个加点字的读音是错误的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选出序号。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拟定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nǐ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踌躇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 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indent="360363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特殊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 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矜持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jīng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奔赴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bēn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裤裆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dāng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indent="360363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姓彭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pánɡ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尊敬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zūn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612456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612455" y="49259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27203" y="286948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871129" y="289627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605550" y="362813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429627" y="364278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327203" y="439608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871129" y="439608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1605550" y="519764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:a16="http://schemas.microsoft.com/office/drawing/2014/main" xmlns="" id="{94A31E79-ABE2-45F0-B5C9-5CDCC84B0C1C}"/>
              </a:ext>
            </a:extLst>
          </p:cNvPr>
          <p:cNvSpPr txBox="1"/>
          <p:nvPr/>
        </p:nvSpPr>
        <p:spPr>
          <a:xfrm>
            <a:off x="5429626" y="519259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9495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下列词语书写有误的一项是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熟练　惊疑　由衷　一针见血　 　　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签字　施行　药剂　肃然起敬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土匪　锻练　眷恋　舍己为公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诊所　年龄　损失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摩天大楼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74418" y="10638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7837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3949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下列句子中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运用的表达方式与其他三句不同的是哪一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?(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比赛场上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一向从容镇定的姐姐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这次双手却有些颤抖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额上汗珠滚滚。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他一会儿坐下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一会儿站起来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脸上洋溢着兴奋的笑容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眼神充满了激动和喜悦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669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1651</Words>
  <Application>Microsoft Office PowerPoint</Application>
  <PresentationFormat>自定义</PresentationFormat>
  <Paragraphs>218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54" baseType="lpstr">
      <vt:lpstr>Arial</vt:lpstr>
      <vt:lpstr>宋体</vt:lpstr>
      <vt:lpstr>NEU-BZ</vt:lpstr>
      <vt:lpstr>Times New Roman</vt:lpstr>
      <vt:lpstr>方正仿宋_GBK</vt:lpstr>
      <vt:lpstr>方正大标宋简体</vt:lpstr>
      <vt:lpstr>方正小标宋_GBK</vt:lpstr>
      <vt:lpstr>汉仪雅酷黑 95W</vt:lpstr>
      <vt:lpstr>方正书宋_GBK</vt:lpstr>
      <vt:lpstr>楷体</vt:lpstr>
      <vt:lpstr>NEU-HZ</vt:lpstr>
      <vt:lpstr>微软雅黑</vt:lpstr>
      <vt:lpstr>方正楷体_GBK</vt:lpstr>
      <vt:lpstr>方正大标宋_GBK</vt:lpstr>
      <vt:lpstr>NEU-XT</vt:lpstr>
      <vt:lpstr>方正隶变_GBK</vt:lpstr>
      <vt:lpstr>方正黑体_GBK</vt:lpstr>
      <vt:lpstr>华文宋体</vt:lpstr>
      <vt:lpstr>Calibri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252</cp:revision>
  <dcterms:created xsi:type="dcterms:W3CDTF">2019-06-19T02:08:00Z</dcterms:created>
  <dcterms:modified xsi:type="dcterms:W3CDTF">2026-03-14T06:30:51Z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