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10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仿宋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隶变_GBK" pitchFamily="65" charset="-122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NEU-HZ" pitchFamily="2" charset="-122"/>
      <p:regular r:id="rId24"/>
      <p:italic r:id="rId25"/>
    </p:embeddedFont>
    <p:embeddedFont>
      <p:font typeface="方正楷体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青山处处埋忠骨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45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一、用恰当的词语替换句子中画线的部分。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岸英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岸英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毛主席用食指按着紧锁的眉头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抑制不住自己的感情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地喃喃着。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好像在思考着什么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地说道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哪个战士的血肉之躯不是父母所生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03033" y="27001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情不自禁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42478" y="41559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若有所思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5899"/>
            <a:ext cx="945682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二、下面是两位同学的课堂笔记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533749"/>
              </p:ext>
            </p:extLst>
          </p:nvPr>
        </p:nvGraphicFramePr>
        <p:xfrm>
          <a:off x="590520" y="1797127"/>
          <a:ext cx="10836334" cy="3675044"/>
        </p:xfrm>
        <a:graphic>
          <a:graphicData uri="http://schemas.openxmlformats.org/drawingml/2006/table">
            <a:tbl>
              <a:tblPr firstRow="1" firstCol="1" bandRow="1"/>
              <a:tblGrid>
                <a:gridCol w="963096"/>
                <a:gridCol w="9873238"/>
              </a:tblGrid>
              <a:tr h="3675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9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5462" marR="35462" marT="35462" marB="3546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kumimoji="0" lang="zh-CN" altLang="en-US" sz="3400" b="0" i="0" u="none" strike="noStrike" kern="1200" cap="none" spc="-15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课文主要讲了毛主席的爱子毛岸英在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              </a:t>
                      </a:r>
                      <a:r>
                        <a:rPr kumimoji="0" lang="en-US" altLang="zh-CN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战争中光荣牺牲</a:t>
                      </a:r>
                      <a:r>
                        <a:rPr kumimoji="0" lang="en-US" altLang="zh-CN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毛主席知道这个噩耗后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              </a:t>
                      </a:r>
                      <a:r>
                        <a:rPr kumimoji="0" lang="en-US" altLang="zh-CN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  <a:endParaRPr kumimoji="0" lang="en-US" altLang="zh-CN" sz="3400" b="0" i="0" u="sng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A46AA6"/>
                        </a:solidFill>
                        <a:effectLst/>
                        <a:uLnTx/>
                        <a:uFillTx/>
                        <a:latin typeface="Calibri"/>
                        <a:ea typeface="方正仿宋_GBK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的心情和对</a:t>
                      </a:r>
                      <a:r>
                        <a:rPr kumimoji="0" lang="zh-CN" altLang="en-US" sz="3400" b="0" i="0" u="sng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宋体"/>
                          <a:cs typeface="Times New Roman"/>
                        </a:rPr>
                        <a:t>　                                          　</a:t>
                      </a:r>
                      <a:r>
                        <a:rPr kumimoji="0" lang="zh-CN" altLang="en-US" sz="3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方正楷体_GBK"/>
                          <a:cs typeface="Times New Roman"/>
                        </a:rPr>
                        <a:t>的抉择过程。</a:t>
                      </a:r>
                      <a:endParaRPr lang="zh-CN" sz="29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4756" marR="64756" marT="35462" marB="3546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image97.jpeg" descr="说明: source:si_idp899711408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37" y="2160523"/>
            <a:ext cx="676030" cy="2933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9223799" y="25056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抗美援朝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23798" y="324797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极度悲痛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4278" y="4017517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毛岸英遗骨是否归葬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35899"/>
            <a:ext cx="9456821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二、下面是两位同学的课堂笔记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328391"/>
              </p:ext>
            </p:extLst>
          </p:nvPr>
        </p:nvGraphicFramePr>
        <p:xfrm>
          <a:off x="675581" y="1711768"/>
          <a:ext cx="10836334" cy="3675044"/>
        </p:xfrm>
        <a:graphic>
          <a:graphicData uri="http://schemas.openxmlformats.org/drawingml/2006/table">
            <a:tbl>
              <a:tblPr firstRow="1" firstCol="1" bandRow="1"/>
              <a:tblGrid>
                <a:gridCol w="963096"/>
                <a:gridCol w="9873238"/>
              </a:tblGrid>
              <a:tr h="36750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9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35462" marR="35462" marT="35462" marB="3546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　　</a:t>
                      </a:r>
                      <a:r>
                        <a:rPr lang="zh-CN" sz="3400" spc="-3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这篇课文让我们领略了伟人平凡的一面。说毛主席是一位平凡的父亲</a:t>
                      </a:r>
                      <a:r>
                        <a:rPr lang="en-US" sz="3400" spc="-3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 spc="-3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表现在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        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sz="3400" smtClean="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;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说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他又是一位伟大的领袖</a:t>
                      </a:r>
                      <a:r>
                        <a:rPr lang="en-US" sz="3400">
                          <a:effectLst/>
                          <a:latin typeface="方正楷体_GBK"/>
                          <a:ea typeface="宋体"/>
                          <a:cs typeface="Times New Roman"/>
                        </a:rPr>
                        <a:t>,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表现在</a:t>
                      </a: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</a:t>
                      </a:r>
                      <a:r>
                        <a:rPr lang="en-US" altLang="zh-CN" sz="3400" u="sng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u="sng">
                          <a:effectLst/>
                          <a:latin typeface="Calibri"/>
                          <a:ea typeface="宋体"/>
                          <a:cs typeface="Times New Roman"/>
                        </a:rPr>
                        <a:t>　</a:t>
                      </a:r>
                      <a:r>
                        <a:rPr lang="en-US" altLang="zh-CN" sz="3400" u="sng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                                                                              </a:t>
                      </a:r>
                      <a:r>
                        <a:rPr lang="zh-CN" sz="3400" smtClean="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。</a:t>
                      </a:r>
                      <a:endParaRPr lang="zh-CN" sz="29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4756" marR="64756" marT="35462" marB="3546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image98.jpeg" descr="说明: source:si_idp899778608;FounderC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68" y="2118539"/>
            <a:ext cx="682270" cy="296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6240132" y="2777188"/>
            <a:ext cx="47692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他失去儿子时的悲痛心情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61584" y="3393764"/>
            <a:ext cx="904780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他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尊重朝鲜人民的意愿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同意让儿子的遗骨安葬在朝鲜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44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地下党的同志们冒着生命危险找到了岸英。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改为</a:t>
            </a:r>
            <a:r>
              <a:rPr lang="en-US" altLang="zh-CN" sz="3400" spc="-150"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被</a:t>
            </a:r>
            <a:r>
              <a:rPr lang="en-US" altLang="zh-CN" sz="3400" spc="-150"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字句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那一次次的分离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岸英不都平平安安回到自己的身边来了吗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陈述句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471255"/>
            <a:ext cx="937939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岸英被地下党的同志们冒着生命危险找到了。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561" y="4859131"/>
            <a:ext cx="10710249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那一次次的分离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岸英都平平安安回到自己的身边来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74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四、从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愿望实现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获奖之后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方正黑体_GBK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忐忑不安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三种情景中选择一种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仿照例句写一句话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表现人物的内心。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【例】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从见到这封电报起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毛主席整整一天没说一句话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只是一支接着一支地吸着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烟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58" y="4073401"/>
            <a:ext cx="113274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忐忑不安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indent="715963">
              <a:lnSpc>
                <a:spcPct val="150000"/>
              </a:lnSpc>
            </a:pP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不停地走来走去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眼神里流露出紧张与不安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两只手搓来搓去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嘴里还喃喃道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怎么办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这可怎么办啊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304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方正黑体_GBK</vt:lpstr>
      <vt:lpstr>方正小标宋_GBK</vt:lpstr>
      <vt:lpstr>汉仪雅酷黑 95W</vt:lpstr>
      <vt:lpstr>方正大标宋_GBK</vt:lpstr>
      <vt:lpstr>Wingdings</vt:lpstr>
      <vt:lpstr>方正仿宋_GBK</vt:lpstr>
      <vt:lpstr>方正书宋_GBK</vt:lpstr>
      <vt:lpstr>NEU-BZ</vt:lpstr>
      <vt:lpstr>方正大标宋简体</vt:lpstr>
      <vt:lpstr>Times New Roman</vt:lpstr>
      <vt:lpstr>方正隶变_GBK</vt:lpstr>
      <vt:lpstr>Calibri</vt:lpstr>
      <vt:lpstr>NEU-HZ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2026-03-13T23:53:49Z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