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方正楷体_GBK" pitchFamily="65" charset="-122"/>
      <p:regular r:id="rId28"/>
    </p:embeddedFont>
    <p:embeddedFont>
      <p:font typeface="NEU-XT" pitchFamily="18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牧场之国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选择加点字的正确读音。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呼噜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lū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毛毡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diān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牛犊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dú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牲畜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cù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眺望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tiāo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tiào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	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吆喝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hè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he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19021" y="216156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1824" y="214540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834911" y="214540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29217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60589" y="29217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979288" y="292173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450684" y="194201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921044" y="19059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537380" y="19139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99435" y="26657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16546" y="26635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491252" y="266572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59314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70" y="1627279"/>
            <a:ext cx="11280140" cy="3401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77966" y="2072175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565980"/>
              </p:ext>
            </p:extLst>
          </p:nvPr>
        </p:nvGraphicFramePr>
        <p:xfrm>
          <a:off x="505459" y="212222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725930" y="2070561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442880"/>
              </p:ext>
            </p:extLst>
          </p:nvPr>
        </p:nvGraphicFramePr>
        <p:xfrm>
          <a:off x="2753423" y="212061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5021847" y="2067446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73447"/>
              </p:ext>
            </p:extLst>
          </p:nvPr>
        </p:nvGraphicFramePr>
        <p:xfrm>
          <a:off x="5049340" y="211749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态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7261835" y="2063297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602266"/>
              </p:ext>
            </p:extLst>
          </p:nvPr>
        </p:nvGraphicFramePr>
        <p:xfrm>
          <a:off x="7289328" y="21133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9579161" y="2072214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78278"/>
              </p:ext>
            </p:extLst>
          </p:nvPr>
        </p:nvGraphicFramePr>
        <p:xfrm>
          <a:off x="9606654" y="212226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绵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462505" y="3941657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46258"/>
              </p:ext>
            </p:extLst>
          </p:nvPr>
        </p:nvGraphicFramePr>
        <p:xfrm>
          <a:off x="489998" y="399170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2737962" y="3939733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320606"/>
              </p:ext>
            </p:extLst>
          </p:nvPr>
        </p:nvGraphicFramePr>
        <p:xfrm>
          <a:off x="2765455" y="398978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属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于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5018418" y="3928011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343595"/>
              </p:ext>
            </p:extLst>
          </p:nvPr>
        </p:nvGraphicFramePr>
        <p:xfrm>
          <a:off x="5045911" y="397806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复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7277076" y="3953266"/>
            <a:ext cx="2092662" cy="1090390"/>
            <a:chOff x="1987734" y="1843323"/>
            <a:chExt cx="2092662" cy="1090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3" name="表格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879355"/>
              </p:ext>
            </p:extLst>
          </p:nvPr>
        </p:nvGraphicFramePr>
        <p:xfrm>
          <a:off x="7304569" y="400331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44" name="组合 43"/>
          <p:cNvGrpSpPr/>
          <p:nvPr/>
        </p:nvGrpSpPr>
        <p:grpSpPr>
          <a:xfrm>
            <a:off x="9570338" y="3944674"/>
            <a:ext cx="2092662" cy="1090390"/>
            <a:chOff x="1987734" y="1843323"/>
            <a:chExt cx="2092662" cy="1090390"/>
          </a:xfrm>
        </p:grpSpPr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7" name="表格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398974"/>
              </p:ext>
            </p:extLst>
          </p:nvPr>
        </p:nvGraphicFramePr>
        <p:xfrm>
          <a:off x="9597831" y="399472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5314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三、先补全词语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再选择恰当的词语填空。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远眺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膘肥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我发现泰山的云雾一点儿也不比庐山的逊色。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草原上的牛羊个个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毛色格外发亮。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845876"/>
            <a:ext cx="1774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极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7202" y="1845876"/>
            <a:ext cx="224292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群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56519" y="1826857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体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7105" y="24614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极目远眺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86464" y="39393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膘肥体壮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4309"/>
            <a:ext cx="11225330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作者一共四次写到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这就是真正的荷兰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这四次分别写了什么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请连一连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体会这样写的妙处。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第一次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羊群</a:t>
            </a:r>
            <a:r>
              <a:rPr lang="zh-CN" altLang="en-US" sz="3400">
                <a:latin typeface="Calibri"/>
                <a:ea typeface="宋体"/>
                <a:cs typeface="Times New Roman"/>
              </a:rPr>
              <a:t>、猪群、鸡群自由的生活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>
                <a:latin typeface="Calibri"/>
                <a:ea typeface="宋体"/>
                <a:cs typeface="Times New Roman"/>
              </a:rPr>
              <a:t>第二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牧场</a:t>
            </a:r>
            <a:r>
              <a:rPr lang="zh-CN" altLang="en-US" sz="3400">
                <a:latin typeface="Calibri"/>
                <a:ea typeface="宋体"/>
                <a:cs typeface="Times New Roman"/>
              </a:rPr>
              <a:t>宁静的夜晚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>
                <a:latin typeface="Calibri"/>
                <a:ea typeface="宋体"/>
                <a:cs typeface="Times New Roman"/>
              </a:rPr>
              <a:t>第三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绿色</a:t>
            </a:r>
            <a:r>
              <a:rPr lang="zh-CN" altLang="en-US" sz="3400">
                <a:latin typeface="Calibri"/>
                <a:ea typeface="宋体"/>
                <a:cs typeface="Times New Roman"/>
              </a:rPr>
              <a:t>低地上牛群活动的场面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>
                <a:latin typeface="Calibri"/>
                <a:ea typeface="宋体"/>
                <a:cs typeface="Times New Roman"/>
              </a:rPr>
              <a:t>第四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次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碧绿</a:t>
            </a:r>
            <a:r>
              <a:rPr lang="zh-CN" altLang="en-US" sz="3400">
                <a:latin typeface="Calibri"/>
                <a:ea typeface="宋体"/>
                <a:cs typeface="Times New Roman"/>
              </a:rPr>
              <a:t>的低地，飞驰的骏马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作者这样写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是在反复强调自己的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之情。</a:t>
            </a:r>
            <a:endParaRPr lang="zh-CN" altLang="en-US" sz="340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27264" y="3079176"/>
            <a:ext cx="3198189" cy="14446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27264" y="3801525"/>
            <a:ext cx="3198189" cy="15164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27264" y="3079176"/>
            <a:ext cx="3198189" cy="14805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927264" y="3801525"/>
            <a:ext cx="3198189" cy="151643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7278375" y="570801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喜爱、赞美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186</Words>
  <Application>Microsoft Office PowerPoint</Application>
  <PresentationFormat>自定义</PresentationFormat>
  <Paragraphs>70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楷体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华文宋体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2026-03-17T00:40:15Z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