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HZ" pitchFamily="2" charset="-122"/>
      <p:regular r:id="rId9"/>
      <p:italic r:id="rId10"/>
    </p:embeddedFont>
    <p:embeddedFont>
      <p:font typeface="方正小标宋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简体" charset="-122"/>
      <p:regular r:id="rId17"/>
    </p:embeddedFont>
    <p:embeddedFont>
      <p:font typeface="方正仿宋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方正黑体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NEU-XT" pitchFamily="18" charset="-122"/>
      <p:regular r:id="rId27"/>
    </p:embeddedFont>
    <p:embeddedFont>
      <p:font typeface="方正书宋_GBK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田忌赛马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8933"/>
            <a:ext cx="7627887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4113" y="1920548"/>
            <a:ext cx="11343774" cy="2486698"/>
            <a:chOff x="424113" y="1920548"/>
            <a:chExt cx="11343774" cy="248669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424113" y="1920548"/>
              <a:ext cx="11343774" cy="10688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241"/>
            <a:stretch/>
          </p:blipFill>
          <p:spPr bwMode="auto">
            <a:xfrm>
              <a:off x="424113" y="3429012"/>
              <a:ext cx="11343774" cy="978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矩形 8"/>
          <p:cNvSpPr/>
          <p:nvPr/>
        </p:nvSpPr>
        <p:spPr>
          <a:xfrm>
            <a:off x="760565" y="2270324"/>
            <a:ext cx="149752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输</a:t>
            </a:r>
            <a:r>
              <a:rPr lang="zh-CN" altLang="zh-CN" sz="3400" b="1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赢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51039" y="2373880"/>
            <a:ext cx="13532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推   荐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06797" y="2361497"/>
            <a:ext cx="34018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摩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拳    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擦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掌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9508" y="3917777"/>
            <a:ext cx="281519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谋    划 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策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98474" y="3917776"/>
            <a:ext cx="27174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兴 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致  勃 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勃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95555" y="3815405"/>
            <a:ext cx="363913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胸　 有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成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　 竹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0501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zh-CN" altLang="zh-CN" sz="3400" smtClean="0">
                <a:latin typeface="Calibri"/>
                <a:ea typeface="宋体"/>
                <a:cs typeface="Times New Roman"/>
              </a:rPr>
              <a:t>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Calibri"/>
                <a:ea typeface="方正仿宋_GBK"/>
                <a:cs typeface="Times New Roman"/>
              </a:rPr>
              <a:t>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9918" y="1824857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输赢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89918" y="260814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妄想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50068" y="1824856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拳头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50068" y="2572045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眷恋</a:t>
            </a: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45141" y="1841933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策划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29362" y="264928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冲刺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560532" y="1824855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推荐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60532" y="260814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找茬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1238" y="861094"/>
            <a:ext cx="1134564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三、根据意思写出成语。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比喻做事之前已经有通盘的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考虑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急于要行动的样子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形容急切地想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试试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制定计谋策略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指为人出主意、定计策。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形容战斗、竞赛或劳动前精神振奋的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样子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远远地走在最前面。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05012" y="183384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胸有成竹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05012" y="253477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跃跃欲试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34402" y="3429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出谋划策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90023" y="420406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摩拳擦掌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00864" y="504685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遥遥领先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012"/>
            <a:ext cx="1133361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四、根据课文内容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重新排列下面几句话。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比赛中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田忌按照孙膑的办法进行赛马。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齐威王很好奇出谋划策的人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田忌便向齐威王引荐了孙膑。后来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齐威王任命孙膑为军师。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孙膑看过田忌的几场比赛后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对田忌说他有可以赢得比赛的方法。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田忌很信任孙膑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于是同齐威王及贵族们约好一起赛马。</a:t>
            </a:r>
          </a:p>
          <a:p>
            <a:pPr>
              <a:lnSpc>
                <a:spcPct val="130000"/>
              </a:lnSpc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比赛结束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田忌果然赢了齐威王。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56865" y="3736777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</a:t>
            </a:r>
            <a:endParaRPr lang="zh-CN" altLang="en-US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2391" y="4962055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2</a:t>
            </a:r>
            <a:endParaRPr lang="zh-CN" altLang="en-US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1383" y="1689466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3</a:t>
            </a:r>
            <a:endParaRPr lang="zh-CN" altLang="en-US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6050" y="5647856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4</a:t>
            </a:r>
            <a:endParaRPr lang="zh-CN" altLang="en-US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2249" y="2322096"/>
            <a:ext cx="4058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5</a:t>
            </a:r>
            <a:endParaRPr lang="zh-CN" altLang="en-US">
              <a:solidFill>
                <a:srgbClr val="E7258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8373"/>
            <a:ext cx="114298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五、关于《田忌赛马》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下列说法正确的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课文根据司马迁的《史记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孙子吴起列传》相关内容改写。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课文是以孙膑的心理变化为线索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按事情发展顺序来写的。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课文让我们懂得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做事要先细致观察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认真思考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再采用恰当的方法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这个道理。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817688" y="1015697"/>
            <a:ext cx="813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314</Words>
  <Application>Microsoft Office PowerPoint</Application>
  <PresentationFormat>自定义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Wingdings</vt:lpstr>
      <vt:lpstr>汉仪雅酷黑 95W</vt:lpstr>
      <vt:lpstr>NEU-HZ</vt:lpstr>
      <vt:lpstr>方正小标宋_GBK</vt:lpstr>
      <vt:lpstr>Times New Roman</vt:lpstr>
      <vt:lpstr>方正隶变_GBK</vt:lpstr>
      <vt:lpstr>NEU-BZ</vt:lpstr>
      <vt:lpstr>方正大标宋简体</vt:lpstr>
      <vt:lpstr>方正仿宋_GBK</vt:lpstr>
      <vt:lpstr>方正大标宋_GBK</vt:lpstr>
      <vt:lpstr>微软雅黑</vt:lpstr>
      <vt:lpstr>方正黑体_GBK</vt:lpstr>
      <vt:lpstr>Calibri</vt:lpstr>
      <vt:lpstr>NEU-XT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2026-03-16T08:24:41Z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