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7" r:id="rId5"/>
    <p:sldId id="528" r:id="rId6"/>
    <p:sldId id="529" r:id="rId7"/>
    <p:sldId id="530" r:id="rId8"/>
    <p:sldId id="523" r:id="rId9"/>
    <p:sldId id="524" r:id="rId10"/>
    <p:sldId id="531" r:id="rId11"/>
    <p:sldId id="525" r:id="rId12"/>
    <p:sldId id="526" r:id="rId13"/>
    <p:sldId id="532" r:id="rId14"/>
    <p:sldId id="534" r:id="rId15"/>
    <p:sldId id="533" r:id="rId16"/>
    <p:sldId id="498" r:id="rId17"/>
    <p:sldId id="522" r:id="rId18"/>
    <p:sldId id="427" r:id="rId19"/>
  </p:sldIdLst>
  <p:sldSz cx="12192000" cy="6858000"/>
  <p:notesSz cx="6858000" cy="9144000"/>
  <p:embeddedFontLst>
    <p:embeddedFont>
      <p:font typeface="微软雅黑" pitchFamily="34" charset="-122"/>
      <p:regular r:id="rId20"/>
      <p:bold r:id="rId21"/>
    </p:embeddedFont>
    <p:embeddedFont>
      <p:font typeface="方正大标宋简体" charset="-122"/>
      <p:regular r:id="rId22"/>
    </p:embeddedFont>
    <p:embeddedFont>
      <p:font typeface="华文宋体" pitchFamily="2" charset="-122"/>
      <p:regular r:id="rId23"/>
    </p:embeddedFont>
    <p:embeddedFont>
      <p:font typeface="NEU-XT" pitchFamily="18" charset="-122"/>
      <p:regular r:id="rId24"/>
    </p:embeddedFont>
    <p:embeddedFont>
      <p:font typeface="方正小标宋_GBK" pitchFamily="65" charset="-122"/>
      <p:regular r:id="rId25"/>
    </p:embeddedFont>
    <p:embeddedFont>
      <p:font typeface="Calibri" pitchFamily="34" charset="0"/>
      <p:regular r:id="rId26"/>
      <p:bold r:id="rId27"/>
      <p:italic r:id="rId28"/>
      <p:boldItalic r:id="rId29"/>
    </p:embeddedFont>
    <p:embeddedFont>
      <p:font typeface="方正书宋_GBK" pitchFamily="65" charset="-122"/>
      <p:regular r:id="rId30"/>
    </p:embeddedFont>
    <p:embeddedFont>
      <p:font typeface="方正楷体_GBK" pitchFamily="65" charset="-122"/>
      <p:regular r:id="rId31"/>
    </p:embeddedFont>
    <p:embeddedFont>
      <p:font typeface="NEU-HZ" pitchFamily="2" charset="-122"/>
      <p:regular r:id="rId32"/>
      <p:italic r:id="rId33"/>
    </p:embeddedFont>
    <p:embeddedFont>
      <p:font typeface="NEU-BZ" pitchFamily="2" charset="-122"/>
      <p:regular r:id="rId34"/>
      <p:bold r:id="rId35"/>
      <p:italic r:id="rId36"/>
      <p:boldItalic r:id="rId37"/>
    </p:embeddedFont>
    <p:embeddedFont>
      <p:font typeface="方正仿宋_GBK" pitchFamily="65" charset="-122"/>
      <p:regular r:id="rId38"/>
    </p:embeddedFont>
    <p:embeddedFont>
      <p:font typeface="方正黑体_GBK" pitchFamily="65" charset="-122"/>
      <p:regular r:id="rId39"/>
    </p:embeddedFont>
    <p:embeddedFont>
      <p:font typeface="方正隶变_GBK" pitchFamily="65" charset="-122"/>
      <p:regular r:id="rId40"/>
    </p:embeddedFont>
    <p:embeddedFont>
      <p:font typeface="方正大标宋_GBK" pitchFamily="65" charset="-122"/>
      <p:regular r:id="rId4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9" Type="http://schemas.openxmlformats.org/officeDocument/2006/relationships/font" Target="fonts/font20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42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font" Target="fonts/font19.fntdata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41" Type="http://schemas.openxmlformats.org/officeDocument/2006/relationships/font" Target="fonts/font2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font" Target="fonts/font18.fntdata"/><Relationship Id="rId40" Type="http://schemas.openxmlformats.org/officeDocument/2006/relationships/font" Target="fonts/font21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font" Target="fonts/font1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2.fntdata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5" Type="http://schemas.openxmlformats.org/officeDocument/2006/relationships/image" Target="../media/image8.png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17 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跳 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水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五、阅读课文选段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正在这时候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船长从船舱里出来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手里拿着一支枪。他本来是想打海鸥的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看见儿子在桅杆顶端的横木上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就立刻瞄准儿子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喊道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向海里跳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快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不跳我就开枪了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孩子心惊胆战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站在横木上摇摇晃晃的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没听明白他爸爸的话。船长又喊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向海里跳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不然我就开枪了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二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刚喊出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三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孩子纵身从横木上跳了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下来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1818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五、阅读课文选段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扑通一声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孩子像颗炮弹一样扎进了海里。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二十来个勇敢的水手已经跳进了大海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四十秒钟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——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大家已经觉得时间太长了。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等孩子一浮上来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水手们就立刻抓住了他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把他救上了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甲板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22">
            <a:extLst>
              <a:ext uri="{FF2B5EF4-FFF2-40B4-BE49-F238E27FC236}">
                <a16:creationId xmlns:a16="http://schemas.microsoft.com/office/drawing/2014/main" xmlns="" id="{B6D7B695-EFC8-44E0-BD6D-60765652EDCB}"/>
              </a:ext>
            </a:extLst>
          </p:cNvPr>
          <p:cNvSpPr txBox="1"/>
          <p:nvPr/>
        </p:nvSpPr>
        <p:spPr>
          <a:xfrm>
            <a:off x="6148935" y="2964807"/>
            <a:ext cx="5160749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</a:t>
            </a:r>
            <a:r>
              <a:rPr lang="en-US" altLang="zh-CN" sz="3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       </a:t>
            </a:r>
            <a:r>
              <a:rPr lang="en-US" altLang="zh-CN" sz="3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··</a:t>
            </a:r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</a:t>
            </a:r>
            <a:r>
              <a:rPr lang="en-US" altLang="zh-CN" sz="3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1395" y="3736777"/>
            <a:ext cx="309198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smtClean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····</a:t>
            </a:r>
            <a:r>
              <a:rPr lang="en-US" altLang="zh-CN" sz="3400" b="1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r>
              <a:rPr lang="en-US" altLang="zh-CN" sz="3400" b="1" smtClean="0">
                <a:solidFill>
                  <a:srgbClr val="000000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59" y="841079"/>
            <a:ext cx="1100645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“        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画出描写孩子处境十分危险的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句子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84.jpeg"/>
          <p:cNvPicPr/>
          <p:nvPr/>
        </p:nvPicPr>
        <p:blipFill rotWithShape="1">
          <a:blip r:embed="rId5"/>
          <a:srcRect l="3992" t="29184" r="4086" b="35407"/>
          <a:stretch/>
        </p:blipFill>
        <p:spPr>
          <a:xfrm>
            <a:off x="1461475" y="1215265"/>
            <a:ext cx="980936" cy="128789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786062" y="2137719"/>
            <a:ext cx="9500937" cy="748381"/>
            <a:chOff x="786062" y="2137719"/>
            <a:chExt cx="9500937" cy="748381"/>
          </a:xfrm>
        </p:grpSpPr>
        <p:sp>
          <p:nvSpPr>
            <p:cNvPr id="10" name="矩形 9"/>
            <p:cNvSpPr/>
            <p:nvPr/>
          </p:nvSpPr>
          <p:spPr>
            <a:xfrm>
              <a:off x="786062" y="2137719"/>
              <a:ext cx="9500937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34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孩子心惊胆战</a:t>
              </a:r>
              <a:r>
                <a:rPr lang="en-US" altLang="zh-CN" sz="3400">
                  <a:solidFill>
                    <a:srgbClr val="000000"/>
                  </a:solidFill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站在横木上</a:t>
              </a:r>
              <a:r>
                <a:rPr lang="zh-CN" altLang="zh-CN" sz="34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摇摇晃晃</a:t>
              </a:r>
              <a:r>
                <a:rPr lang="zh-CN" altLang="zh-CN" sz="3400" smtClean="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的</a:t>
              </a:r>
              <a:endParaRPr lang="zh-CN" altLang="en-US"/>
            </a:p>
          </p:txBody>
        </p:sp>
        <p:pic>
          <p:nvPicPr>
            <p:cNvPr id="11" name="Picture 3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1656" b="50001"/>
            <a:stretch/>
          </p:blipFill>
          <p:spPr bwMode="auto">
            <a:xfrm>
              <a:off x="786062" y="2740340"/>
              <a:ext cx="7046496" cy="1457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79"/>
            <a:ext cx="1126142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读文中画横线的句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完成下面练习。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孩子只落入海里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四十秒钟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可大家觉得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时间太长了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这是因为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 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体会句子中加点的部分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写一种自己类似的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体验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88169" y="2390383"/>
            <a:ext cx="980343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大家十分担心孩子的安危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迫切地等待着救起孩子。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5053" y="2993087"/>
            <a:ext cx="1094557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上学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快迟到了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可偏偏遇上了红灯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三十秒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二十秒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十秒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cs typeface="Times New Roman"/>
              </a:rPr>
              <a:t>……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这几十秒钟就像几十分钟那么长。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99573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79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文中破折号的作用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仿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解释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说明</a:t>
            </a:r>
            <a:r>
              <a:rPr lang="en-US" altLang="zh-CN" sz="3400" smtClean="0">
                <a:latin typeface="Calibri"/>
                <a:ea typeface="方正仿宋_GBK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表示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意思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转折</a:t>
            </a:r>
            <a:r>
              <a:rPr lang="en-US" altLang="zh-CN" sz="3400" smtClean="0">
                <a:latin typeface="Calibri"/>
                <a:ea typeface="方正仿宋_GBK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停顿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延长</a:t>
            </a:r>
            <a:r>
              <a:rPr lang="en-US" altLang="zh-CN" sz="3400" smtClean="0">
                <a:latin typeface="方正仿宋_GBK"/>
                <a:ea typeface="宋体"/>
                <a:cs typeface="Times New Roman"/>
              </a:rPr>
              <a:t>)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5257016" y="105652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81923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79"/>
            <a:ext cx="11213299" cy="12856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根据船长当时的言行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揣测船长的思维过程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补全下面的思维导图。</a:t>
            </a:r>
            <a:endParaRPr lang="zh-CN" altLang="en-US" sz="3400"/>
          </a:p>
        </p:txBody>
      </p:sp>
      <p:grpSp>
        <p:nvGrpSpPr>
          <p:cNvPr id="14" name="组合 13"/>
          <p:cNvGrpSpPr/>
          <p:nvPr/>
        </p:nvGrpSpPr>
        <p:grpSpPr>
          <a:xfrm>
            <a:off x="505459" y="2238375"/>
            <a:ext cx="10877550" cy="2381250"/>
            <a:chOff x="505459" y="2238375"/>
            <a:chExt cx="10877550" cy="2381250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5459" y="2238375"/>
              <a:ext cx="10877550" cy="2381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矩形 2"/>
            <p:cNvSpPr/>
            <p:nvPr/>
          </p:nvSpPr>
          <p:spPr>
            <a:xfrm>
              <a:off x="9685421" y="3128211"/>
              <a:ext cx="1479884" cy="30078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3884163" y="3478156"/>
            <a:ext cx="15504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风平浪静</a:t>
            </a:r>
            <a:endParaRPr lang="zh-CN" altLang="en-US" sz="2800" b="1" spc="-15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79356" y="3928262"/>
            <a:ext cx="18918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都在甲板上</a:t>
            </a:r>
            <a:endParaRPr lang="zh-CN" altLang="en-US" sz="2800" b="1" spc="-15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51948" y="2343174"/>
            <a:ext cx="189186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摔到</a:t>
            </a:r>
            <a:r>
              <a:rPr lang="zh-CN" altLang="en-US" sz="28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甲板</a:t>
            </a:r>
            <a:r>
              <a:rPr lang="zh-CN" altLang="en-US" sz="2800" b="1" spc="-15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上</a:t>
            </a:r>
            <a:endParaRPr lang="en-US" altLang="zh-CN" sz="2800" b="1" spc="-150" smtClean="0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  <a:p>
            <a:r>
              <a:rPr lang="zh-CN" altLang="en-US" sz="2800" b="1" spc="-15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必死无疑</a:t>
            </a:r>
            <a:endParaRPr lang="zh-CN" altLang="en-US" sz="2800" b="1" spc="-15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704815" y="3348891"/>
            <a:ext cx="25747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举枪逼孩子跳水</a:t>
            </a:r>
            <a:endParaRPr lang="zh-CN" altLang="en-US" sz="2800" b="1" spc="-15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99573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667105"/>
            <a:ext cx="11117045" cy="1395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同学们针对如何营救桅杆上的孩子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提出了自己的办法。和船长的决策相比较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哪一个办法更好呢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说说你的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理由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15.jpeg"/>
          <p:cNvPicPr/>
          <p:nvPr/>
        </p:nvPicPr>
        <p:blipFill rotWithShape="1">
          <a:blip r:embed="rId5"/>
          <a:srcRect r="57624"/>
          <a:stretch/>
        </p:blipFill>
        <p:spPr>
          <a:xfrm>
            <a:off x="387132" y="3081069"/>
            <a:ext cx="6074401" cy="1719530"/>
          </a:xfrm>
          <a:prstGeom prst="rect">
            <a:avLst/>
          </a:prstGeom>
        </p:spPr>
      </p:pic>
      <p:pic>
        <p:nvPicPr>
          <p:cNvPr id="10" name="image115.jpeg"/>
          <p:cNvPicPr/>
          <p:nvPr/>
        </p:nvPicPr>
        <p:blipFill rotWithShape="1">
          <a:blip r:embed="rId5"/>
          <a:srcRect l="45080"/>
          <a:stretch/>
        </p:blipFill>
        <p:spPr>
          <a:xfrm>
            <a:off x="3982453" y="4800599"/>
            <a:ext cx="7872500" cy="171953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450164" y="1061044"/>
            <a:ext cx="1111704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50000"/>
              </a:lnSpc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我认为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更好。因为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        </a:t>
            </a:r>
            <a:r>
              <a:rPr lang="en-US" altLang="zh-CN" sz="3400" u="sng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en-US" altLang="zh-CN" sz="3400" u="sng" smtClean="0">
              <a:solidFill>
                <a:schemeClr val="bg1"/>
              </a:solidFill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en-US" altLang="zh-CN" sz="3400" u="sng" smtClean="0">
              <a:solidFill>
                <a:schemeClr val="bg1"/>
              </a:solidFill>
              <a:latin typeface="Calibri"/>
              <a:ea typeface="方正仿宋_GBK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2717315" y="1080386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船长的办法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0405" y="920050"/>
            <a:ext cx="1071521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首先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当时情况紧急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孩子极度惊恐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随时都有可能从高高的桅杆上摔下来丧命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;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其次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水手们水性好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都在甲板上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在营救孩子的技术上没有问题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;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再者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海面上天气好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风平浪静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孩子跳入水中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不会被水流冲击太快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适合营救。而同学们的施救办法都不太及时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没有利用上述有利的条件。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513182"/>
            <a:ext cx="11465962" cy="52537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一、根据语境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看拼音写字词。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30000"/>
              </a:lnSpc>
              <a:spcAft>
                <a:spcPts val="0"/>
              </a:spcAft>
            </a:pPr>
            <a:r>
              <a:rPr lang="zh-CN" altLang="zh-CN" sz="3200">
                <a:latin typeface="Calibri"/>
                <a:ea typeface="宋体"/>
                <a:cs typeface="Times New Roman"/>
              </a:rPr>
              <a:t>一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sōu</a:t>
            </a:r>
            <a:r>
              <a:rPr lang="en-US" altLang="zh-CN" sz="32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2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200" smtClean="0">
                <a:latin typeface="NEU-XT"/>
                <a:ea typeface="宋体"/>
                <a:cs typeface="Times New Roman"/>
              </a:rPr>
              <a:t>   </a:t>
            </a:r>
            <a:r>
              <a:rPr lang="zh-CN" altLang="zh-CN" sz="32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200" smtClean="0">
                <a:latin typeface="NEU-XT"/>
                <a:ea typeface="宋体"/>
                <a:cs typeface="Times New Roman"/>
              </a:rPr>
              <a:t> </a:t>
            </a:r>
            <a:r>
              <a:rPr lang="en-US" altLang="zh-CN" sz="32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hánɡ</a:t>
            </a:r>
            <a:r>
              <a:rPr lang="en-US" altLang="zh-CN" sz="32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2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200" smtClean="0"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2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2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200">
                <a:latin typeface="Calibri"/>
                <a:ea typeface="宋体"/>
                <a:cs typeface="Times New Roman"/>
              </a:rPr>
              <a:t>行的帆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chuán</a:t>
            </a:r>
            <a:r>
              <a:rPr lang="en-US" altLang="zh-CN" sz="32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2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200" smtClean="0">
                <a:latin typeface="NEU-XT"/>
                <a:ea typeface="宋体"/>
                <a:cs typeface="Times New Roman"/>
              </a:rPr>
              <a:t>   </a:t>
            </a:r>
            <a:r>
              <a:rPr lang="zh-CN" altLang="zh-CN" sz="32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2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200">
                <a:latin typeface="Calibri"/>
                <a:ea typeface="宋体"/>
                <a:cs typeface="Times New Roman"/>
              </a:rPr>
              <a:t>上</a:t>
            </a:r>
            <a:r>
              <a:rPr lang="en-US" altLang="zh-CN" sz="32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宋体"/>
                <a:cs typeface="Times New Roman"/>
              </a:rPr>
              <a:t>一只猴子抢了孩子的帽子</a:t>
            </a:r>
            <a:r>
              <a:rPr lang="en-US" altLang="zh-CN" sz="32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宋体"/>
                <a:cs typeface="Times New Roman"/>
              </a:rPr>
              <a:t>惹得水手们哈哈大笑</a:t>
            </a:r>
            <a:r>
              <a:rPr lang="en-US" altLang="zh-CN" sz="32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宋体"/>
                <a:cs typeface="Times New Roman"/>
              </a:rPr>
              <a:t>笑声使猴子更加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fànɡ</a:t>
            </a:r>
            <a:r>
              <a:rPr lang="en-US" altLang="zh-CN" sz="32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2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200" smtClean="0">
                <a:latin typeface="NEU-XT"/>
                <a:ea typeface="宋体"/>
                <a:cs typeface="Times New Roman"/>
              </a:rPr>
              <a:t>sì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2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20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2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2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200">
                <a:latin typeface="Calibri"/>
                <a:ea typeface="宋体"/>
                <a:cs typeface="Times New Roman"/>
              </a:rPr>
              <a:t>地</a:t>
            </a:r>
            <a:r>
              <a:rPr lang="en-US" altLang="zh-CN" sz="3200" smtClean="0">
                <a:latin typeface="NEU-XT"/>
                <a:ea typeface="宋体"/>
                <a:cs typeface="Times New Roman"/>
              </a:rPr>
              <a:t>sī </a:t>
            </a:r>
            <a:r>
              <a:rPr lang="en-US" altLang="zh-CN" sz="32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yǎo</a:t>
            </a:r>
            <a:r>
              <a:rPr lang="en-US" altLang="zh-CN" sz="32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2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20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2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2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200">
                <a:latin typeface="Calibri"/>
                <a:ea typeface="宋体"/>
                <a:cs typeface="Times New Roman"/>
              </a:rPr>
              <a:t>帽子</a:t>
            </a:r>
            <a:r>
              <a:rPr lang="en-US" altLang="zh-CN" sz="32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宋体"/>
                <a:cs typeface="Times New Roman"/>
              </a:rPr>
              <a:t>还爬上了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wéi</a:t>
            </a:r>
            <a:r>
              <a:rPr lang="en-US" altLang="zh-CN" sz="32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2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200" smtClean="0">
                <a:latin typeface="NEU-XT"/>
                <a:ea typeface="宋体"/>
                <a:cs typeface="Times New Roman"/>
              </a:rPr>
              <a:t>ɡān</a:t>
            </a:r>
            <a:r>
              <a:rPr lang="en-US" altLang="zh-CN" sz="32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2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200" smtClean="0">
                <a:latin typeface="NEU-XT"/>
                <a:ea typeface="宋体"/>
                <a:cs typeface="Times New Roman"/>
              </a:rPr>
              <a:t>        </a:t>
            </a:r>
            <a:r>
              <a:rPr lang="zh-CN" altLang="zh-CN" sz="32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200" smtClean="0">
                <a:latin typeface="方正书宋_GBK"/>
                <a:ea typeface="宋体"/>
                <a:cs typeface="Times New Roman"/>
              </a:rPr>
              <a:t>),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200" smtClean="0">
                <a:latin typeface="Calibri"/>
                <a:ea typeface="宋体"/>
                <a:cs typeface="Times New Roman"/>
              </a:rPr>
              <a:t>孩子气</a:t>
            </a:r>
            <a:r>
              <a:rPr lang="zh-CN" altLang="zh-CN" sz="3200">
                <a:latin typeface="Calibri"/>
                <a:ea typeface="宋体"/>
                <a:cs typeface="Times New Roman"/>
              </a:rPr>
              <a:t>得也跟上去夺帽子</a:t>
            </a:r>
            <a:r>
              <a:rPr lang="en-US" altLang="zh-CN" sz="32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宋体"/>
                <a:cs typeface="Times New Roman"/>
              </a:rPr>
              <a:t>直到走上最高的横木</a:t>
            </a:r>
            <a:r>
              <a:rPr lang="en-US" altLang="zh-CN" sz="32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宋体"/>
                <a:cs typeface="Times New Roman"/>
              </a:rPr>
              <a:t>情况变得十分危险。这时</a:t>
            </a:r>
            <a:r>
              <a:rPr lang="en-US" altLang="zh-CN" sz="32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宋体"/>
                <a:cs typeface="Times New Roman"/>
              </a:rPr>
              <a:t>从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chuán</a:t>
            </a:r>
            <a:r>
              <a:rPr lang="en-US" altLang="zh-CN" sz="32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2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200" smtClean="0">
                <a:latin typeface="NEU-XT"/>
                <a:ea typeface="宋体"/>
                <a:cs typeface="Times New Roman"/>
              </a:rPr>
              <a:t>cānɡ</a:t>
            </a:r>
            <a:r>
              <a:rPr lang="en-US" altLang="zh-CN" sz="32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2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200" smtClean="0">
                <a:latin typeface="NEU-XT"/>
                <a:ea typeface="宋体"/>
                <a:cs typeface="Times New Roman"/>
              </a:rPr>
              <a:t>        </a:t>
            </a:r>
            <a:r>
              <a:rPr lang="zh-CN" altLang="zh-CN" sz="32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2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200">
                <a:latin typeface="Calibri"/>
                <a:ea typeface="宋体"/>
                <a:cs typeface="Times New Roman"/>
              </a:rPr>
              <a:t>里走出来的船长看到了</a:t>
            </a:r>
            <a:r>
              <a:rPr lang="en-US" altLang="zh-CN" sz="32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宋体"/>
                <a:cs typeface="Times New Roman"/>
              </a:rPr>
              <a:t>立刻举起原本想用来打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hǎi</a:t>
            </a:r>
            <a:r>
              <a:rPr lang="en-US" altLang="zh-CN" sz="32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2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200" smtClean="0">
                <a:latin typeface="NEU-XT"/>
                <a:ea typeface="宋体"/>
                <a:cs typeface="Times New Roman"/>
              </a:rPr>
              <a:t>ōu</a:t>
            </a:r>
            <a:r>
              <a:rPr lang="en-US" altLang="zh-CN" sz="32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2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20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2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200" smtClean="0">
                <a:latin typeface="NEU-XT"/>
                <a:ea typeface="宋体"/>
                <a:cs typeface="Times New Roman"/>
              </a:rPr>
              <a:t> </a:t>
            </a:r>
            <a:r>
              <a:rPr lang="en-US" altLang="zh-CN" sz="32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200">
                <a:latin typeface="Calibri"/>
                <a:ea typeface="宋体"/>
                <a:cs typeface="Times New Roman"/>
              </a:rPr>
              <a:t>的枪</a:t>
            </a:r>
            <a:r>
              <a:rPr lang="en-US" altLang="zh-CN" sz="3200">
                <a:latin typeface="NEU-XT"/>
                <a:ea typeface="宋体"/>
                <a:cs typeface="Times New Roman"/>
              </a:rPr>
              <a:t>miáo</a:t>
            </a:r>
            <a:r>
              <a:rPr lang="en-US" altLang="zh-CN" sz="32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2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200" smtClean="0">
                <a:latin typeface="NEU-XT"/>
                <a:ea typeface="宋体"/>
                <a:cs typeface="Times New Roman"/>
              </a:rPr>
              <a:t>zhǔn</a:t>
            </a:r>
            <a:r>
              <a:rPr lang="en-US" altLang="zh-CN" sz="32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2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20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2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2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200">
                <a:latin typeface="Calibri"/>
                <a:ea typeface="宋体"/>
                <a:cs typeface="Times New Roman"/>
              </a:rPr>
              <a:t>孩子</a:t>
            </a:r>
            <a:r>
              <a:rPr lang="en-US" altLang="zh-CN" sz="32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宋体"/>
                <a:cs typeface="Times New Roman"/>
              </a:rPr>
              <a:t>逼他跳海。最终</a:t>
            </a:r>
            <a:r>
              <a:rPr lang="en-US" altLang="zh-CN" sz="32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宋体"/>
                <a:cs typeface="Times New Roman"/>
              </a:rPr>
              <a:t>孩子得救了。</a:t>
            </a:r>
            <a:endParaRPr lang="zh-CN" altLang="zh-CN" sz="32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78555" y="227874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艘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03447" y="227874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航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998882" y="2278743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56865" y="356368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放肆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66077" y="3575714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撕咬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273583" y="3555280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桅杆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371480" y="4845097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船舱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521106" y="549480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海鸥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032951" y="5515236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瞄准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5935"/>
            <a:ext cx="1155018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二、根据要求进行选择。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选出下列各组词语中加点字的读音有误的一项。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A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咧嘴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liě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放肆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sì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</a:t>
            </a:r>
          </a:p>
          <a:p>
            <a:pPr indent="4445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模仿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mú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桅杆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wéi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横木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héng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龇牙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zhī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indent="4445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瞄准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miáo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撕掉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sī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	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10677" y="34290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10677" y="493799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408271" y="289865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941547" y="290572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291968" y="367661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557321" y="367661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293958" y="444754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508379" y="445141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313225" y="520346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566248" y="521730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5935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下面词语书写全部正确的一项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放肆　斯裂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帽子　船仓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扭开　鱼沟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炮弹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纵身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26456" y="105179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42634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5935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失足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一词有两种解释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行走时不小心跌倒。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比喻人堕落或犯严重错误。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选出下列句子中加点词的正确解释。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一失足成千古恨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孩子只要一失足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直摔到甲板上就没命了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07353" y="262792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95131" y="339290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1396239" y="2899608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3127782" y="3669492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63384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5935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下列词语中加点的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肆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与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放肆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肆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意思不一致的一项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肆虐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肆意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酒肆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肆无忌惮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19871" y="178157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46011" y="291689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585200" y="288204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757527" y="288080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075612" y="288080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0933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5935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5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下面句子中加点词语运用不恰当的一项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几朵乳白色的云飘浮在瓦蓝瓦蓝的天空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就像风平浪静的大海上的片片白帆。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今天缝补衣服的时候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针不小心刺到了手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痛得我龇牙咧嘴。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站在玻璃栈道上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看到脚下深不见底的山谷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我心惊胆战。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没有想到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这次爸爸竟然这么严厉地批评了我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真是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哭笑不得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22">
            <a:extLst>
              <a:ext uri="{FF2B5EF4-FFF2-40B4-BE49-F238E27FC236}">
                <a16:creationId xmlns:a16="http://schemas.microsoft.com/office/drawing/2014/main" xmlns="" id="{B6D7B695-EFC8-44E0-BD6D-60765652EDCB}"/>
              </a:ext>
            </a:extLst>
          </p:cNvPr>
          <p:cNvSpPr txBox="1"/>
          <p:nvPr/>
        </p:nvSpPr>
        <p:spPr>
          <a:xfrm>
            <a:off x="9202462" y="3674976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2">
            <a:extLst>
              <a:ext uri="{FF2B5EF4-FFF2-40B4-BE49-F238E27FC236}">
                <a16:creationId xmlns:a16="http://schemas.microsoft.com/office/drawing/2014/main" xmlns="" id="{B6D7B695-EFC8-44E0-BD6D-60765652EDCB}"/>
              </a:ext>
            </a:extLst>
          </p:cNvPr>
          <p:cNvSpPr txBox="1"/>
          <p:nvPr/>
        </p:nvSpPr>
        <p:spPr>
          <a:xfrm>
            <a:off x="9095900" y="2129516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2">
            <a:extLst>
              <a:ext uri="{FF2B5EF4-FFF2-40B4-BE49-F238E27FC236}">
                <a16:creationId xmlns:a16="http://schemas.microsoft.com/office/drawing/2014/main" xmlns="" id="{B6D7B695-EFC8-44E0-BD6D-60765652EDCB}"/>
              </a:ext>
            </a:extLst>
          </p:cNvPr>
          <p:cNvSpPr txBox="1"/>
          <p:nvPr/>
        </p:nvSpPr>
        <p:spPr>
          <a:xfrm>
            <a:off x="9238558" y="4491057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22">
            <a:extLst>
              <a:ext uri="{FF2B5EF4-FFF2-40B4-BE49-F238E27FC236}">
                <a16:creationId xmlns:a16="http://schemas.microsoft.com/office/drawing/2014/main" xmlns="" id="{B6D7B695-EFC8-44E0-BD6D-60765652EDCB}"/>
              </a:ext>
            </a:extLst>
          </p:cNvPr>
          <p:cNvSpPr txBox="1"/>
          <p:nvPr/>
        </p:nvSpPr>
        <p:spPr>
          <a:xfrm>
            <a:off x="469364" y="6011951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95900" y="107585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50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59" y="861094"/>
            <a:ext cx="11006455" cy="5586145"/>
            <a:chOff x="505459" y="861094"/>
            <a:chExt cx="11006455" cy="5586145"/>
          </a:xfrm>
        </p:grpSpPr>
        <p:sp>
          <p:nvSpPr>
            <p:cNvPr id="3" name="矩形 2"/>
            <p:cNvSpPr/>
            <p:nvPr/>
          </p:nvSpPr>
          <p:spPr>
            <a:xfrm>
              <a:off x="505459" y="861094"/>
              <a:ext cx="11006455" cy="55861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三、照样子连一连</a:t>
              </a:r>
              <a:r>
                <a:rPr lang="en-US" altLang="zh-CN" sz="3400">
                  <a:latin typeface="方正黑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再选择第二行的词语填空。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不严肃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的</a:t>
              </a:r>
              <a:r>
                <a:rPr lang="zh-CN" altLang="zh-CN" sz="3400" smtClean="0">
                  <a:latin typeface="Calibri"/>
                  <a:ea typeface="方正楷体_GBK"/>
                  <a:cs typeface="Times New Roman"/>
                </a:rPr>
                <a:t>笑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       </a:t>
              </a:r>
              <a:r>
                <a:rPr lang="zh-CN" altLang="zh-CN" sz="3400" smtClean="0">
                  <a:latin typeface="Calibri"/>
                  <a:ea typeface="方正楷体_GBK"/>
                  <a:cs typeface="Times New Roman"/>
                </a:rPr>
                <a:t>开心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的</a:t>
              </a:r>
              <a:r>
                <a:rPr lang="zh-CN" altLang="zh-CN" sz="3400" smtClean="0">
                  <a:latin typeface="Calibri"/>
                  <a:ea typeface="方正楷体_GBK"/>
                  <a:cs typeface="Times New Roman"/>
                </a:rPr>
                <a:t>笑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                 </a:t>
              </a:r>
              <a:r>
                <a:rPr lang="zh-CN" altLang="zh-CN" sz="3400" smtClean="0">
                  <a:latin typeface="Calibri"/>
                  <a:ea typeface="方正楷体_GBK"/>
                  <a:cs typeface="Times New Roman"/>
                </a:rPr>
                <a:t>微笑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            </a:t>
              </a:r>
              <a:r>
                <a:rPr lang="zh-CN" altLang="zh-CN" sz="3400" smtClean="0">
                  <a:latin typeface="Calibri"/>
                  <a:ea typeface="方正楷体_GBK"/>
                  <a:cs typeface="Times New Roman"/>
                </a:rPr>
                <a:t>尴尬</a:t>
              </a:r>
              <a:r>
                <a:rPr lang="zh-CN" altLang="zh-CN" sz="3400">
                  <a:latin typeface="Calibri"/>
                  <a:ea typeface="方正楷体_GBK"/>
                  <a:cs typeface="Times New Roman"/>
                </a:rPr>
                <a:t>的</a:t>
              </a:r>
              <a:r>
                <a:rPr lang="zh-CN" altLang="zh-CN" sz="3400" smtClean="0">
                  <a:latin typeface="Calibri"/>
                  <a:ea typeface="方正楷体_GBK"/>
                  <a:cs typeface="Times New Roman"/>
                </a:rPr>
                <a:t>笑</a:t>
              </a:r>
              <a:endParaRPr lang="en-US" altLang="zh-CN" sz="3400" smtClean="0">
                <a:latin typeface="Calibri"/>
                <a:ea typeface="方正楷体_GBK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 smtClean="0">
                  <a:latin typeface="Calibri"/>
                  <a:ea typeface="方正楷体_GBK"/>
                  <a:cs typeface="Times New Roman"/>
                </a:rPr>
                <a:t>  </a:t>
              </a:r>
              <a:r>
                <a:rPr lang="zh-CN" altLang="zh-CN" sz="3400" smtClean="0">
                  <a:latin typeface="Calibri"/>
                  <a:ea typeface="方正楷体_GBK"/>
                  <a:cs typeface="Times New Roman"/>
                </a:rPr>
                <a:t>莞尔一笑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         </a:t>
              </a:r>
              <a:r>
                <a:rPr lang="zh-CN" altLang="zh-CN" sz="3400" smtClean="0">
                  <a:latin typeface="Calibri"/>
                  <a:ea typeface="方正楷体_GBK"/>
                  <a:cs typeface="Times New Roman"/>
                </a:rPr>
                <a:t>嬉皮笑脸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             </a:t>
              </a:r>
              <a:r>
                <a:rPr lang="zh-CN" altLang="zh-CN" sz="3400" smtClean="0">
                  <a:latin typeface="Calibri"/>
                  <a:ea typeface="方正楷体_GBK"/>
                  <a:cs typeface="Times New Roman"/>
                </a:rPr>
                <a:t>眉开眼笑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        </a:t>
              </a:r>
              <a:r>
                <a:rPr lang="zh-CN" altLang="zh-CN" sz="3400" smtClean="0">
                  <a:latin typeface="Calibri"/>
                  <a:ea typeface="方正楷体_GBK"/>
                  <a:cs typeface="Times New Roman"/>
                </a:rPr>
                <a:t>哭笑不得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 indent="722313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宋体"/>
                  <a:cs typeface="Times New Roman"/>
                </a:rPr>
                <a:t>猴子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        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地摘下孩子的帽子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孩子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               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。</a:t>
              </a:r>
              <a:endParaRPr lang="en-US" altLang="zh-CN" sz="3400" smtClean="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孩子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恼了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去追猴子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却陷入险境。所幸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船长果断开枪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救了孩子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大家才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                  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。</a:t>
              </a:r>
              <a:endParaRPr lang="zh-CN" altLang="zh-CN" sz="3400">
                <a:effectLst/>
                <a:latin typeface="Calibri"/>
                <a:ea typeface="宋体"/>
                <a:cs typeface="Times New Roman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505460" y="1726684"/>
              <a:ext cx="10852351" cy="2327958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819871" y="2433463"/>
            <a:ext cx="2487434" cy="99553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4574213" y="2297124"/>
            <a:ext cx="2993650" cy="113187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H="1">
            <a:off x="1660358" y="2297124"/>
            <a:ext cx="5907505" cy="113187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0443411" y="2405862"/>
            <a:ext cx="0" cy="9144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2414733" y="416797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嬉皮笑脸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186275" y="417301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哭笑不得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42938" y="568395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眉开眼笑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29091" y="861094"/>
            <a:ext cx="699064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四、回顾课文内容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补全思维导图。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59" y="1476646"/>
            <a:ext cx="11531201" cy="3143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3048014" y="362654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哈哈大笑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34587" y="1685451"/>
            <a:ext cx="2143536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pc="-15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哭笑不得</a:t>
            </a:r>
            <a:r>
              <a:rPr lang="zh-CN" altLang="en-US" sz="2800" b="1" spc="-50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、气</a:t>
            </a:r>
            <a:endParaRPr lang="en-US" altLang="zh-CN" sz="2800" b="1" spc="-500" smtClean="0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  <a:p>
            <a:r>
              <a:rPr lang="zh-CN" altLang="en-US" sz="2800" b="1" spc="-15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得</a:t>
            </a:r>
            <a:r>
              <a:rPr lang="zh-CN" altLang="en-US" sz="28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脸都红了</a:t>
            </a:r>
            <a:endParaRPr lang="zh-CN" altLang="en-US" sz="2800" b="1" spc="-15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377353" y="1854727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气极了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366294" y="3459126"/>
            <a:ext cx="1497526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全都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吓</a:t>
            </a:r>
            <a:endParaRPr lang="en-US" altLang="zh-CN" sz="3400" b="1" smtClean="0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呆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了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895</Words>
  <Application>Microsoft Office PowerPoint</Application>
  <PresentationFormat>自定义</PresentationFormat>
  <Paragraphs>148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8" baseType="lpstr">
      <vt:lpstr>Arial</vt:lpstr>
      <vt:lpstr>宋体</vt:lpstr>
      <vt:lpstr>微软雅黑</vt:lpstr>
      <vt:lpstr>方正大标宋简体</vt:lpstr>
      <vt:lpstr>华文宋体</vt:lpstr>
      <vt:lpstr>NEU-XT</vt:lpstr>
      <vt:lpstr>方正小标宋_GBK</vt:lpstr>
      <vt:lpstr>Calibri</vt:lpstr>
      <vt:lpstr>方正书宋_GBK</vt:lpstr>
      <vt:lpstr>方正楷体_GBK</vt:lpstr>
      <vt:lpstr>Wingdings</vt:lpstr>
      <vt:lpstr>NEU-HZ</vt:lpstr>
      <vt:lpstr>NEU-BZ</vt:lpstr>
      <vt:lpstr>方正仿宋_GBK</vt:lpstr>
      <vt:lpstr>Times New Roman</vt:lpstr>
      <vt:lpstr>方正黑体_GBK</vt:lpstr>
      <vt:lpstr>汉仪雅酷黑 95W</vt:lpstr>
      <vt:lpstr>方正隶变_GBK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248</cp:revision>
  <dcterms:created xsi:type="dcterms:W3CDTF">2019-06-19T02:08:00Z</dcterms:created>
  <dcterms:modified xsi:type="dcterms:W3CDTF">2026-03-18T00:32:59Z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