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NEU-HZ" pitchFamily="2" charset="-122"/>
      <p:regular r:id="rId10"/>
      <p:italic r:id="rId11"/>
    </p:embeddedFont>
    <p:embeddedFont>
      <p:font typeface="方正小标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NEU-XT" pitchFamily="18" charset="-122"/>
      <p:regular r:id="rId29"/>
    </p:embeddedFont>
    <p:embeddedFont>
      <p:font typeface="方正书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自相矛盾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98604"/>
            <a:ext cx="1089660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一、根据拼音写同音字。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máo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长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草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NEU-XT"/>
                <a:ea typeface="宋体"/>
                <a:cs typeface="Times New Roman"/>
              </a:rPr>
              <a:t>yù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荣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防</a:t>
            </a:r>
            <a:endParaRPr lang="en-US" altLang="zh-CN" sz="3400" smtClean="0">
              <a:latin typeface="NEU-XT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dùn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牌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时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XT"/>
                <a:ea typeface="宋体"/>
                <a:cs typeface="Times New Roman"/>
              </a:rPr>
              <a:t>wú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桐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0269" y="1881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1725" y="1881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70269" y="259906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0691" y="261614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5100" y="34340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07625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5100" y="419203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58733" y="4280517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梧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二、根据要求运用多种方法理解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字义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观察右图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我知道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用来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的武器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用来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15201" y="1835985"/>
            <a:ext cx="3868036" cy="2030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74772" y="23632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4772" y="32267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防御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二、根据要求运用多种方法理解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字义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用现代汉语中的双音节词解释加点字。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吾盾之坚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矛之利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r>
              <a:rPr lang="zh-CN" altLang="zh-CN" sz="3400" u="sng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能应也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68828" y="24769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坚固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27419" y="23872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锋利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24450" y="3092474"/>
            <a:ext cx="1056700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应答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32109" y="29145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30961" y="28746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27203" y="36072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二、根据要求运用多种方法理解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字义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联系全文可知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不可陷之盾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是不能同时存在的两种事物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因此可知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不可同世而立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立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9940" y="159321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无不陷之矛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6618" y="31623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存在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0979" y="836887"/>
            <a:ext cx="641498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三、全文感知。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40336" y="1702417"/>
            <a:ext cx="11171579" cy="4734527"/>
            <a:chOff x="340336" y="1702417"/>
            <a:chExt cx="11171579" cy="473452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979" y="1702417"/>
              <a:ext cx="11080936" cy="4734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336" y="3106903"/>
              <a:ext cx="624551" cy="1789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矩形 10"/>
          <p:cNvSpPr/>
          <p:nvPr/>
        </p:nvSpPr>
        <p:spPr>
          <a:xfrm>
            <a:off x="4914747" y="1562521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物莫能陷也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51987" y="3254963"/>
            <a:ext cx="281038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于物无不陷也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10123" y="4935374"/>
            <a:ext cx="36856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以子之矛陷子之盾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398629" y="4069680"/>
            <a:ext cx="1935145" cy="1575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不可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世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55831" y="836887"/>
            <a:ext cx="11080936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三、全文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感知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Calibri"/>
                <a:ea typeface="宋体"/>
                <a:cs typeface="Times New Roman"/>
              </a:rPr>
              <a:t>《自相矛盾》选自《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》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这个故事告诉我们的道理是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                                         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0677" y="1710176"/>
            <a:ext cx="27238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韩非子</a:t>
            </a:r>
            <a:r>
              <a:rPr lang="en-US" altLang="zh-CN" sz="36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9423" y="2469574"/>
            <a:ext cx="7515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说话做事要前后一致</a:t>
            </a:r>
            <a:r>
              <a:rPr lang="en-US" altLang="zh-CN" sz="36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不要自相矛盾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168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方正大标宋_GBK</vt:lpstr>
      <vt:lpstr>微软雅黑</vt:lpstr>
      <vt:lpstr>方正黑体_GBK</vt:lpstr>
      <vt:lpstr>Calibri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2026-03-16T08:09:33Z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