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media/image6.tif" ContentType="image/tiff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0" r:id="rId4"/>
    <p:sldId id="523" r:id="rId5"/>
    <p:sldId id="498" r:id="rId6"/>
    <p:sldId id="527" r:id="rId7"/>
    <p:sldId id="528" r:id="rId8"/>
    <p:sldId id="525" r:id="rId9"/>
    <p:sldId id="529" r:id="rId10"/>
    <p:sldId id="427" r:id="rId11"/>
  </p:sldIdLst>
  <p:sldSz cx="12192000" cy="6858000"/>
  <p:notesSz cx="6858000" cy="9144000"/>
  <p:embeddedFontLst>
    <p:embeddedFont>
      <p:font typeface="方正书宋_GBK" pitchFamily="65" charset="-122"/>
      <p:regular r:id="rId12"/>
    </p:embeddedFont>
    <p:embeddedFont>
      <p:font typeface="方正大标宋简体" charset="-122"/>
      <p:regular r:id="rId13"/>
    </p:embeddedFont>
    <p:embeddedFont>
      <p:font typeface="方正楷体_GBK" pitchFamily="65" charset="-122"/>
      <p:regular r:id="rId14"/>
    </p:embeddedFont>
    <p:embeddedFont>
      <p:font typeface="方正隶变_GBK" pitchFamily="65" charset="-122"/>
      <p:regular r:id="rId15"/>
    </p:embeddedFont>
    <p:embeddedFont>
      <p:font typeface="华文宋体" pitchFamily="2" charset="-122"/>
      <p:regular r:id="rId16"/>
    </p:embeddedFont>
    <p:embeddedFont>
      <p:font typeface="NEU-XT" pitchFamily="18" charset="-122"/>
      <p:regular r:id="rId17"/>
    </p:embeddedFont>
    <p:embeddedFont>
      <p:font typeface="微软雅黑" pitchFamily="34" charset="-122"/>
      <p:regular r:id="rId18"/>
      <p:bold r:id="rId19"/>
    </p:embeddedFont>
    <p:embeddedFont>
      <p:font typeface="NEU-BZ" pitchFamily="2" charset="-122"/>
      <p:regular r:id="rId20"/>
      <p:bold r:id="rId21"/>
      <p:italic r:id="rId22"/>
      <p:boldItalic r:id="rId23"/>
    </p:embeddedFont>
    <p:embeddedFont>
      <p:font typeface="方正小标宋_GBK" pitchFamily="65" charset="-122"/>
      <p:regular r:id="rId24"/>
    </p:embeddedFont>
    <p:embeddedFont>
      <p:font typeface="方正黑体_GBK" pitchFamily="65" charset="-122"/>
      <p:regular r:id="rId25"/>
    </p:embeddedFont>
    <p:embeddedFont>
      <p:font typeface="方正大标宋_GBK" pitchFamily="65" charset="-122"/>
      <p:regular r:id="rId26"/>
    </p:embeddedFont>
    <p:embeddedFont>
      <p:font typeface="方正宋黑_GBK" pitchFamily="65" charset="-122"/>
      <p:regular r:id="rId27"/>
    </p:embeddedFont>
    <p:embeddedFont>
      <p:font typeface="NEU-HZ" pitchFamily="2" charset="-122"/>
      <p:regular r:id="rId28"/>
      <p:italic r:id="rId29"/>
    </p:embeddedFont>
    <p:embeddedFont>
      <p:font typeface="方正仿宋_GBK" pitchFamily="65" charset="-122"/>
      <p:regular r:id="rId30"/>
    </p:embeddedFont>
    <p:embeddedFont>
      <p:font typeface="仿宋" pitchFamily="49" charset="-122"/>
      <p:regular r:id="rId3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84" d="100"/>
          <a:sy n="84" d="100"/>
        </p:scale>
        <p:origin x="-605" y="-6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font" Target="fonts/font7.fntdata"/><Relationship Id="rId26" Type="http://schemas.openxmlformats.org/officeDocument/2006/relationships/font" Target="fonts/font15.fntdata"/><Relationship Id="rId3" Type="http://schemas.openxmlformats.org/officeDocument/2006/relationships/slide" Target="slides/slide2.xml"/><Relationship Id="rId21" Type="http://schemas.openxmlformats.org/officeDocument/2006/relationships/font" Target="fonts/font10.fntdata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5" Type="http://schemas.openxmlformats.org/officeDocument/2006/relationships/font" Target="fonts/font14.fntdata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5.fntdata"/><Relationship Id="rId20" Type="http://schemas.openxmlformats.org/officeDocument/2006/relationships/font" Target="fonts/font9.fntdata"/><Relationship Id="rId29" Type="http://schemas.openxmlformats.org/officeDocument/2006/relationships/font" Target="fonts/font1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3.fntdata"/><Relationship Id="rId32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23" Type="http://schemas.openxmlformats.org/officeDocument/2006/relationships/font" Target="fonts/font12.fntdata"/><Relationship Id="rId28" Type="http://schemas.openxmlformats.org/officeDocument/2006/relationships/font" Target="fonts/font17.fntdata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8.fntdata"/><Relationship Id="rId31" Type="http://schemas.openxmlformats.org/officeDocument/2006/relationships/font" Target="fonts/font20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Relationship Id="rId22" Type="http://schemas.openxmlformats.org/officeDocument/2006/relationships/font" Target="fonts/font11.fntdata"/><Relationship Id="rId27" Type="http://schemas.openxmlformats.org/officeDocument/2006/relationships/font" Target="fonts/font16.fntdata"/><Relationship Id="rId30" Type="http://schemas.openxmlformats.org/officeDocument/2006/relationships/font" Target="fonts/font19.fntdata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2026/2/24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4.xml"/><Relationship Id="rId1" Type="http://schemas.openxmlformats.org/officeDocument/2006/relationships/tags" Target="../tags/tag73.xml"/><Relationship Id="rId5" Type="http://schemas.openxmlformats.org/officeDocument/2006/relationships/slide" Target="slide3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5" Type="http://schemas.openxmlformats.org/officeDocument/2006/relationships/image" Target="../media/image5.TIF"/><Relationship Id="rId4" Type="http://schemas.openxmlformats.org/officeDocument/2006/relationships/slide" Target="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5" Type="http://schemas.openxmlformats.org/officeDocument/2006/relationships/image" Target="../media/image6.tif"/><Relationship Id="rId4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7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5" Type="http://schemas.openxmlformats.org/officeDocument/2006/relationships/image" Target="../media/image8.TIF"/><Relationship Id="rId4" Type="http://schemas.openxmlformats.org/officeDocument/2006/relationships/image" Target="../media/image7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image" Target="../media/image7.t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4" Type="http://schemas.openxmlformats.org/officeDocument/2006/relationships/slide" Target="slid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4" Type="http://schemas.openxmlformats.org/officeDocument/2006/relationships/slide" Target="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 spc="-3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４</a:t>
            </a:r>
            <a:r>
              <a:rPr lang="zh-CN" altLang="en-US" sz="6000" spc="-300" baseline="30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∗     </a:t>
            </a:r>
            <a:r>
              <a:rPr lang="zh-CN" altLang="en-US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梅 花 魂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37899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53288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五年级语文下册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EEE00BEC-650C-E417-7AF4-589EFA1B45C0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五年级语文下册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26.jpeg">
            <a:extLst>
              <a:ext uri="{FF2B5EF4-FFF2-40B4-BE49-F238E27FC236}">
                <a16:creationId xmlns="" xmlns:a16="http://schemas.microsoft.com/office/drawing/2014/main" id="{20334F1E-E9BF-406B-9AB3-BDCA985A8AE8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615636" y="909686"/>
            <a:ext cx="3588457" cy="57856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5635" y="1655620"/>
            <a:ext cx="11006869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一、下列加点字读音全对的一组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是</a:t>
            </a:r>
            <a:r>
              <a:rPr lang="en-US" altLang="zh-CN" sz="3400" smtClean="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(          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A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漂泊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piāo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en-US" altLang="zh-CN" sz="3400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		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秉性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bǐn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en-US" altLang="zh-CN" sz="3400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		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埋葬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zàng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B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分外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fēn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	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欺凌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líng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	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华侨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qiáo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C.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玷污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zhān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	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眷恋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juàn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折断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zhé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D.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凉飕飕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sōu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腮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边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sāi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撩乱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liáo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603183" y="1809782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方正书宋_GBK"/>
                <a:cs typeface="Times New Roman"/>
              </a:rPr>
              <a:t>D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029877" y="2840654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4251403" y="2866307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7426728" y="2848201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2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987160" y="3608607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4704075" y="3669272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4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7426728" y="3645756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5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992844" y="4432555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6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4249358" y="4387286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7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7003654" y="4387286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8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435430" y="5165884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9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4269508" y="5165884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20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6988681" y="5162241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19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7924036" y="2107455"/>
            <a:ext cx="3862426" cy="264309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5459" y="939359"/>
            <a:ext cx="11199522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二、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“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魂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在字典中的解释如右图。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“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梅花魂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中的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“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魂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的意思是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填序号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。同样的意思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我们</a:t>
            </a:r>
            <a:endParaRPr lang="en-US" altLang="zh-CN" sz="3400" smtClean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还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可以说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魂、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魂。</a:t>
            </a:r>
          </a:p>
        </p:txBody>
      </p:sp>
      <p:sp>
        <p:nvSpPr>
          <p:cNvPr id="6" name="矩形 5"/>
          <p:cNvSpPr/>
          <p:nvPr/>
        </p:nvSpPr>
        <p:spPr>
          <a:xfrm>
            <a:off x="1844217" y="2132394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②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689373" y="3202705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军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951987" y="3218590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民族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50018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601" y="2096061"/>
            <a:ext cx="11712171" cy="406934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5459" y="870644"/>
            <a:ext cx="11006455" cy="1596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三、简单概括课文写的外祖父的五件事</a:t>
            </a:r>
            <a:r>
              <a:rPr lang="en-US" altLang="zh-CN" sz="340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完成下面的思维导图。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351772" y="2418732"/>
            <a:ext cx="3488455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000" b="1" spc="-15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不能回国，伤心地哭</a:t>
            </a:r>
          </a:p>
        </p:txBody>
      </p:sp>
      <p:sp>
        <p:nvSpPr>
          <p:cNvPr id="10" name="矩形 9"/>
          <p:cNvSpPr/>
          <p:nvPr/>
        </p:nvSpPr>
        <p:spPr>
          <a:xfrm>
            <a:off x="8346359" y="2972730"/>
            <a:ext cx="2754280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000" b="1" spc="-15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赠“我”墨梅图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2833735" y="3965975"/>
            <a:ext cx="8581176" cy="1450349"/>
            <a:chOff x="2833735" y="3965975"/>
            <a:chExt cx="8581176" cy="1450349"/>
          </a:xfrm>
        </p:grpSpPr>
        <p:sp>
          <p:nvSpPr>
            <p:cNvPr id="12" name="圆角矩形 11"/>
            <p:cNvSpPr/>
            <p:nvPr/>
          </p:nvSpPr>
          <p:spPr>
            <a:xfrm>
              <a:off x="2833735" y="3974471"/>
              <a:ext cx="3865829" cy="1285592"/>
            </a:xfrm>
            <a:prstGeom prst="roundRect">
              <a:avLst>
                <a:gd name="adj" fmla="val 10329"/>
              </a:avLst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圆角矩形 12"/>
            <p:cNvSpPr/>
            <p:nvPr/>
          </p:nvSpPr>
          <p:spPr>
            <a:xfrm>
              <a:off x="7549082" y="4130732"/>
              <a:ext cx="3865829" cy="1285592"/>
            </a:xfrm>
            <a:prstGeom prst="roundRect">
              <a:avLst>
                <a:gd name="adj" fmla="val 10329"/>
              </a:avLst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2833735" y="3965975"/>
              <a:ext cx="545342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zh-CN" altLang="en-US" sz="2800" b="1">
                  <a:latin typeface="仿宋" panose="02010609060101010101" pitchFamily="49" charset="-122"/>
                  <a:ea typeface="仿宋" panose="02010609060101010101" pitchFamily="49" charset="-122"/>
                  <a:cs typeface="Times New Roman" panose="02020603050405020304" pitchFamily="18" charset="0"/>
                </a:rPr>
                <a:t>①</a:t>
              </a:r>
              <a:endParaRPr lang="zh-CN" altLang="en-US" sz="2800" b="1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7565972" y="4156976"/>
              <a:ext cx="545342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800" b="1">
                  <a:latin typeface="仿宋" panose="02010609060101010101" pitchFamily="49" charset="-122"/>
                  <a:ea typeface="仿宋" panose="02010609060101010101" pitchFamily="49" charset="-122"/>
                  <a:cs typeface="Times New Roman" panose="02020603050405020304" pitchFamily="18" charset="0"/>
                </a:rPr>
                <a:t>④</a:t>
              </a:r>
            </a:p>
          </p:txBody>
        </p:sp>
      </p:grpSp>
      <p:sp>
        <p:nvSpPr>
          <p:cNvPr id="8" name="矩形 7"/>
          <p:cNvSpPr/>
          <p:nvPr/>
        </p:nvSpPr>
        <p:spPr>
          <a:xfrm>
            <a:off x="3257101" y="4092717"/>
            <a:ext cx="330666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000" b="1" spc="-15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训斥“我”的</a:t>
            </a:r>
            <a:r>
              <a:rPr lang="zh-CN" altLang="en-US" sz="3000" b="1" spc="-15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母亲</a:t>
            </a:r>
            <a:r>
              <a:rPr lang="zh-CN" altLang="en-US" sz="3000" b="1" spc="-150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，</a:t>
            </a:r>
            <a:endParaRPr lang="en-US" altLang="zh-CN" sz="3000" b="1" spc="-150" smtClean="0">
              <a:solidFill>
                <a:srgbClr val="E72582"/>
              </a:solidFill>
              <a:latin typeface="NEU-BZ"/>
              <a:ea typeface="方正仿宋_GBK"/>
              <a:cs typeface="Times New Roman"/>
            </a:endParaRPr>
          </a:p>
          <a:p>
            <a:r>
              <a:rPr lang="zh-CN" altLang="en-US" sz="3000" b="1" spc="-150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刮去</a:t>
            </a:r>
            <a:r>
              <a:rPr lang="zh-CN" altLang="en-US" sz="3000" b="1" spc="-15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污渍</a:t>
            </a:r>
          </a:p>
        </p:txBody>
      </p:sp>
      <p:sp>
        <p:nvSpPr>
          <p:cNvPr id="11" name="矩形 10"/>
          <p:cNvSpPr/>
          <p:nvPr/>
        </p:nvSpPr>
        <p:spPr>
          <a:xfrm>
            <a:off x="8002390" y="4242974"/>
            <a:ext cx="341252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000" b="1" spc="-15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送“我”绣着梅花的手绢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01595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8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31.jpeg">
            <a:extLst>
              <a:ext uri="{FF2B5EF4-FFF2-40B4-BE49-F238E27FC236}">
                <a16:creationId xmlns="" xmlns:a16="http://schemas.microsoft.com/office/drawing/2014/main" id="{2C06D81E-6424-40CE-B363-A226499CCDFE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940293"/>
            <a:ext cx="3570654" cy="656647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505459" y="1733552"/>
            <a:ext cx="1100645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探究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“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中国梅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”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indent="715963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宋黑_GBK"/>
                <a:cs typeface="Times New Roman"/>
              </a:rPr>
              <a:t>【材料一】 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第十九届中国梅花蜡梅展览会在江苏省无锡市举办。梅花是中国传统名花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它开百花之先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独天下而春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不仅以清雅俊逸的风度引得古今文人、画家赞美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更以高洁、坚强、谦虚的品格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成为文人雅士的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象征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31.jpeg">
            <a:extLst>
              <a:ext uri="{FF2B5EF4-FFF2-40B4-BE49-F238E27FC236}">
                <a16:creationId xmlns="" xmlns:a16="http://schemas.microsoft.com/office/drawing/2014/main" id="{2C06D81E-6424-40CE-B363-A226499CCDFE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940293"/>
            <a:ext cx="3570654" cy="656647"/>
          </a:xfrm>
          <a:prstGeom prst="rect">
            <a:avLst/>
          </a:prstGeom>
        </p:spPr>
      </p:pic>
      <p:pic>
        <p:nvPicPr>
          <p:cNvPr id="8" name="image22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7120243" y="4119400"/>
            <a:ext cx="4391672" cy="1828653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505459" y="1733552"/>
            <a:ext cx="1100645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探究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“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中国梅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”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indent="715963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宋黑_GBK"/>
                <a:cs typeface="Times New Roman"/>
              </a:rPr>
              <a:t>【材料二】 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右图为故宫博物馆收藏的咸丰款粉彩冰梅纹匙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上面的梅花纹是明清以来人们喜闻乐见的传统纹样。梅花纹多以简洁的形式呈现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梅花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正</a:t>
            </a:r>
            <a:endParaRPr lang="en-US" altLang="zh-CN" sz="3400" smtClean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面的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姿态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由五片花瓣环绕花蕊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组成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58174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31.jpeg">
            <a:extLst>
              <a:ext uri="{FF2B5EF4-FFF2-40B4-BE49-F238E27FC236}">
                <a16:creationId xmlns="" xmlns:a16="http://schemas.microsoft.com/office/drawing/2014/main" id="{2C06D81E-6424-40CE-B363-A226499CCDFE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940293"/>
            <a:ext cx="3570654" cy="656647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505459" y="1733552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探究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“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中国梅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”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indent="715963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宋黑_GBK"/>
                <a:cs typeface="Times New Roman"/>
              </a:rPr>
              <a:t>【材料三】 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①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墙角数枝梅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凌寒独自开。遥知不是雪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为有暗香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来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。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                         </a:t>
            </a:r>
            <a:r>
              <a:rPr lang="en-US" altLang="zh-CN" sz="3400" smtClean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——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王安石《梅花》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indent="715963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②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风雨送春归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飞雪迎春到。已是悬崖百丈冰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犹有花枝俏。俏也不争春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只把春来报。待到山花烂漫时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她在丛中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笑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。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                              </a:t>
            </a:r>
            <a:r>
              <a:rPr lang="en-US" altLang="zh-CN" sz="3400" smtClean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——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毛泽东《卜算子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·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咏梅》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26841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9" y="869869"/>
            <a:ext cx="1100645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1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由材料二可知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梅花纹多以简洁的形式呈现梅花正面的姿态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由五片花瓣环绕花蕊组成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寓意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 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A.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梅开二度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B.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梅开五福　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endParaRPr lang="en-US" altLang="zh-CN" sz="3400" smtClean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C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喜上眉梢　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D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青梅竹马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234721" y="1772257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方正书宋_GBK"/>
                <a:cs typeface="Times New Roman"/>
              </a:rPr>
              <a:t>B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72525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9" y="869869"/>
            <a:ext cx="1100645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2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除了材料三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你还知道哪些吟咏梅花的古诗词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?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写出连续的两句。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3400" smtClean="0">
              <a:solidFill>
                <a:srgbClr val="000000"/>
              </a:solidFill>
              <a:latin typeface="NEU-H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3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综合三则材料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我知道梅花具有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                  </a:t>
            </a:r>
            <a:r>
              <a:rPr lang="en-US" altLang="zh-CN" sz="3400" u="sng" smtClean="0">
                <a:solidFill>
                  <a:schemeClr val="bg1"/>
                </a:solidFill>
                <a:latin typeface="NEU-BZ"/>
                <a:ea typeface="方正书宋_GBK"/>
                <a:cs typeface="Times New Roman"/>
              </a:rPr>
              <a:t>.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       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的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品格。</a:t>
            </a:r>
          </a:p>
        </p:txBody>
      </p:sp>
      <p:sp>
        <p:nvSpPr>
          <p:cNvPr id="3" name="矩形 2"/>
          <p:cNvSpPr/>
          <p:nvPr/>
        </p:nvSpPr>
        <p:spPr>
          <a:xfrm>
            <a:off x="712206" y="2453149"/>
            <a:ext cx="10799708" cy="811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示例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: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梅须逊雪三分白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雪却输梅一段香。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 </a:t>
            </a:r>
            <a:endParaRPr lang="zh-CN" altLang="zh-CN" sz="3400" b="1">
              <a:solidFill>
                <a:srgbClr val="E72582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32939" y="3130284"/>
            <a:ext cx="10066609" cy="1575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b="1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                                                        </a:t>
            </a:r>
            <a:r>
              <a:rPr lang="zh-CN" altLang="zh-CN" sz="3400" b="1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高洁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、坚强、谦虚、不畏严寒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52229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</TotalTime>
  <Words>478</Words>
  <Application>Microsoft Office PowerPoint</Application>
  <PresentationFormat>自定义</PresentationFormat>
  <Paragraphs>74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31" baseType="lpstr">
      <vt:lpstr>Arial</vt:lpstr>
      <vt:lpstr>宋体</vt:lpstr>
      <vt:lpstr>方正书宋_GBK</vt:lpstr>
      <vt:lpstr>方正大标宋简体</vt:lpstr>
      <vt:lpstr>方正楷体_GBK</vt:lpstr>
      <vt:lpstr>方正隶变_GBK</vt:lpstr>
      <vt:lpstr>Times New Roman</vt:lpstr>
      <vt:lpstr>华文宋体</vt:lpstr>
      <vt:lpstr>NEU-XT</vt:lpstr>
      <vt:lpstr>汉仪雅酷黑 95W</vt:lpstr>
      <vt:lpstr>微软雅黑</vt:lpstr>
      <vt:lpstr>NEU-BZ</vt:lpstr>
      <vt:lpstr>方正小标宋_GBK</vt:lpstr>
      <vt:lpstr>方正黑体_GBK</vt:lpstr>
      <vt:lpstr>方正大标宋_GBK</vt:lpstr>
      <vt:lpstr>方正宋黑_GBK</vt:lpstr>
      <vt:lpstr>Wingdings</vt:lpstr>
      <vt:lpstr>NEU-HZ</vt:lpstr>
      <vt:lpstr>方正仿宋_GBK</vt:lpstr>
      <vt:lpstr>仿宋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246</cp:revision>
  <dcterms:created xsi:type="dcterms:W3CDTF">2019-06-19T02:08:00Z</dcterms:created>
  <dcterms:modified xsi:type="dcterms:W3CDTF">2026-02-24T09:28:55Z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