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NEU-XT" pitchFamily="18" charset="-122"/>
      <p:regular r:id="rId9"/>
    </p:embeddedFont>
    <p:embeddedFont>
      <p:font typeface="方正大标宋简体" charset="-122"/>
      <p:regular r:id="rId10"/>
    </p:embeddedFont>
    <p:embeddedFont>
      <p:font typeface="方正楷体_GBK" pitchFamily="65" charset="-122"/>
      <p:regular r:id="rId11"/>
    </p:embeddedFont>
    <p:embeddedFont>
      <p:font typeface="方正隶变_GBK" pitchFamily="65" charset="-122"/>
      <p:regular r:id="rId12"/>
    </p:embeddedFont>
    <p:embeddedFont>
      <p:font typeface="方正书宋_GBK" pitchFamily="65" charset="-122"/>
      <p:regular r:id="rId13"/>
    </p:embeddedFont>
    <p:embeddedFont>
      <p:font typeface="华文宋体" pitchFamily="2" charset="-122"/>
      <p:regular r:id="rId14"/>
    </p:embeddedFont>
    <p:embeddedFont>
      <p:font typeface="方正仿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方正大标宋_GBK" pitchFamily="65" charset="-122"/>
      <p:regular r:id="rId20"/>
    </p:embeddedFon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方正小标宋_GBK" pitchFamily="65" charset="-122"/>
      <p:regular r:id="rId25"/>
    </p:embeddedFont>
    <p:embeddedFont>
      <p:font typeface="方正黑体_GBK" pitchFamily="65" charset="-122"/>
      <p:regular r:id="rId26"/>
    </p:embeddedFont>
    <p:embeddedFont>
      <p:font typeface="微软雅黑" pitchFamily="34" charset="-122"/>
      <p:regular r:id="rId27"/>
      <p:bold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猴王出世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0" y="861094"/>
            <a:ext cx="10912508" cy="3367724"/>
            <a:chOff x="505460" y="861094"/>
            <a:chExt cx="10912508" cy="3367724"/>
          </a:xfrm>
        </p:grpSpPr>
        <p:sp>
          <p:nvSpPr>
            <p:cNvPr id="3" name="矩形 2"/>
            <p:cNvSpPr/>
            <p:nvPr/>
          </p:nvSpPr>
          <p:spPr>
            <a:xfrm>
              <a:off x="505460" y="861094"/>
              <a:ext cx="10912508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一、读拼音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给加点字选择正确的读音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,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在下面画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“</a:t>
              </a:r>
              <a:r>
                <a:rPr lang="en-US" altLang="zh-CN" sz="3400">
                  <a:latin typeface="方正黑体_GBK"/>
                  <a:ea typeface="宋体"/>
                  <a:cs typeface="Times New Roman"/>
                </a:rPr>
                <a:t>——</a:t>
              </a:r>
              <a:r>
                <a:rPr lang="en-US" altLang="zh-CN" sz="3400">
                  <a:latin typeface="NEU-BZ"/>
                  <a:ea typeface="方正黑体_GBK"/>
                  <a:cs typeface="Times New Roman"/>
                </a:rPr>
                <a:t>”</a:t>
              </a:r>
              <a:r>
                <a:rPr lang="zh-CN" altLang="zh-CN" sz="3400">
                  <a:latin typeface="Calibri"/>
                  <a:ea typeface="方正黑体_GBK"/>
                  <a:cs typeface="Times New Roman"/>
                </a:rPr>
                <a:t>。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遂有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suì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shuì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迸出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bèng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bìng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　</a:t>
              </a:r>
              <a:r>
                <a:rPr lang="en-US" altLang="zh-CN" sz="3400" smtClean="0">
                  <a:latin typeface="NEU-XT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猕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猿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mí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ní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latin typeface="Calibri"/>
                <a:ea typeface="宋体"/>
                <a:cs typeface="Times New Roman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zh-CN" altLang="zh-CN" sz="3400">
                  <a:latin typeface="Calibri"/>
                  <a:ea typeface="宋体"/>
                  <a:cs typeface="Times New Roman"/>
                </a:rPr>
                <a:t>列位呵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ā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ɑ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镌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着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juān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juàn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	</a:t>
              </a:r>
              <a:r>
                <a:rPr lang="en-US" altLang="zh-CN" sz="3400" smtClean="0">
                  <a:latin typeface="Calibri"/>
                  <a:ea typeface="宋体"/>
                  <a:cs typeface="Times New Roman"/>
                </a:rPr>
                <a:t>	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恶劣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(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lüè</a:t>
              </a:r>
              <a:r>
                <a:rPr lang="zh-CN" altLang="zh-CN" sz="3400">
                  <a:latin typeface="NEU-XT"/>
                  <a:ea typeface="宋体"/>
                  <a:cs typeface="Times New Roman"/>
                </a:rPr>
                <a:t>　</a:t>
              </a:r>
              <a:r>
                <a:rPr lang="en-US" altLang="zh-CN" sz="3400">
                  <a:latin typeface="NEU-XT"/>
                  <a:ea typeface="宋体"/>
                  <a:cs typeface="Times New Roman"/>
                </a:rPr>
                <a:t>liè</a:t>
              </a:r>
              <a:r>
                <a:rPr lang="en-US" altLang="zh-CN" sz="3400">
                  <a:latin typeface="方正书宋_GBK"/>
                  <a:ea typeface="宋体"/>
                  <a:cs typeface="Times New Roman"/>
                </a:rPr>
                <a:t>)</a:t>
              </a:r>
              <a:endParaRPr lang="zh-CN" altLang="zh-CN" sz="3400">
                <a:effectLst/>
                <a:latin typeface="Calibri"/>
                <a:ea typeface="宋体"/>
                <a:cs typeface="Times New Roman"/>
              </a:endParaRPr>
            </a:p>
          </p:txBody>
        </p:sp>
        <p:sp>
          <p:nvSpPr>
            <p:cNvPr id="8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557502" y="2558606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259218" y="255860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0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8803145" y="255047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1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1364912" y="3601343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2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4128164" y="3613265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94A31E79-ABE2-45F0-B5C9-5CDCC84B0C1C}"/>
                </a:ext>
              </a:extLst>
            </p:cNvPr>
            <p:cNvSpPr txBox="1"/>
            <p:nvPr/>
          </p:nvSpPr>
          <p:spPr>
            <a:xfrm>
              <a:off x="9154379" y="3601124"/>
              <a:ext cx="702469" cy="615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400" b="1" dirty="0">
                  <a:latin typeface="华文宋体" panose="02010600040101010101" pitchFamily="2" charset="-122"/>
                  <a:ea typeface="华文宋体" panose="02010600040101010101" pitchFamily="2" charset="-122"/>
                </a:rPr>
                <a:t>·</a:t>
              </a:r>
              <a:endParaRPr lang="zh-CN" altLang="en-US" sz="3400" dirty="0">
                <a:latin typeface="华文宋体" panose="02010600040101010101" pitchFamily="2" charset="-122"/>
                <a:ea typeface="华文宋体" panose="02010600040101010101" pitchFamily="2" charset="-122"/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16559" y="2877505"/>
            <a:ext cx="659110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302604" y="2877505"/>
            <a:ext cx="94178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9762309" y="2858249"/>
            <a:ext cx="572817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663678" y="3894816"/>
            <a:ext cx="284059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170945" y="3931020"/>
            <a:ext cx="94178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0773650" y="3894816"/>
            <a:ext cx="470892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二、比一比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再组词。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迸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2790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山涧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33377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湿润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20113" y="21691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迸裂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7231" y="33308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进步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5977" y="225999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灵芝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15977" y="33377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艺术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07303" y="22599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阻挠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23081" y="333080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浇水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2236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三、把下列课文中的词语补充完整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再选词填空。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弟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兄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伸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抓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腮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男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女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遮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闭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天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造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拱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无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目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身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 )(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他怎么也解答不出这道题时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急得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当他换了一种思维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终于解答出来后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地欢呼起来了。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4548" y="17977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8689" y="18027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35164" y="1797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6921" y="180784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40890" y="18249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27479" y="18319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5656" y="2639960"/>
            <a:ext cx="7184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 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6400" y="26399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42093" y="26399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66921" y="263297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59850" y="26329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90874" y="26259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设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0050" y="334753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伏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9795" y="33766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违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02026" y="33816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51926" y="33867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959850" y="33646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94271" y="33917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65538" y="41800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抓耳挠腮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207245" y="49139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喜不自胜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031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四、请观察下面的图片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给课文各部分拟写小标题。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81" y="1768642"/>
            <a:ext cx="10956805" cy="218974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56865" y="342900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石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出世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77330" y="3429000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石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猴称王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785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五、石猴是如何成为美猴王的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补充下面的思维导图。</a:t>
            </a:r>
            <a:endParaRPr lang="zh-CN" altLang="en-US" sz="3400"/>
          </a:p>
        </p:txBody>
      </p:sp>
      <p:grpSp>
        <p:nvGrpSpPr>
          <p:cNvPr id="11" name="组合 10"/>
          <p:cNvGrpSpPr/>
          <p:nvPr/>
        </p:nvGrpSpPr>
        <p:grpSpPr>
          <a:xfrm>
            <a:off x="505459" y="1691558"/>
            <a:ext cx="11398375" cy="3490053"/>
            <a:chOff x="505459" y="1691558"/>
            <a:chExt cx="11398375" cy="3490053"/>
          </a:xfrm>
        </p:grpSpPr>
        <p:grpSp>
          <p:nvGrpSpPr>
            <p:cNvPr id="9" name="组合 8"/>
            <p:cNvGrpSpPr/>
            <p:nvPr/>
          </p:nvGrpSpPr>
          <p:grpSpPr>
            <a:xfrm>
              <a:off x="505459" y="1691558"/>
              <a:ext cx="11398375" cy="3000758"/>
              <a:chOff x="505459" y="1691558"/>
              <a:chExt cx="11398375" cy="3000758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459" y="2212950"/>
                <a:ext cx="11398375" cy="247936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4345" b="60982"/>
              <a:stretch/>
            </p:blipFill>
            <p:spPr>
              <a:xfrm>
                <a:off x="8975552" y="1691558"/>
                <a:ext cx="2924266" cy="967397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17" t="76384" r="20800"/>
            <a:stretch/>
          </p:blipFill>
          <p:spPr>
            <a:xfrm>
              <a:off x="6533142" y="4596074"/>
              <a:ext cx="2995863" cy="585537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6745699" y="4002623"/>
            <a:ext cx="2570747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跳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入瀑布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泉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，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发现水帘洞</a:t>
            </a:r>
            <a:endParaRPr lang="zh-CN" altLang="en-US" sz="3400" b="1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29005" y="1967062"/>
            <a:ext cx="2053389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群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拜</a:t>
            </a: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石</a:t>
            </a:r>
            <a:endParaRPr lang="en-US" altLang="zh-CN" sz="3400" b="1" smtClean="0">
              <a:solidFill>
                <a:srgbClr val="E72582"/>
              </a:solidFill>
              <a:latin typeface="Calibri"/>
              <a:ea typeface="方正仿宋_GBK"/>
              <a:cs typeface="Times New Roman"/>
            </a:endParaRPr>
          </a:p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猴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为王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198</Words>
  <Application>Microsoft Office PowerPoint</Application>
  <PresentationFormat>自定义</PresentationFormat>
  <Paragraphs>72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方正书宋_GBK</vt:lpstr>
      <vt:lpstr>华文宋体</vt:lpstr>
      <vt:lpstr>方正仿宋_GBK</vt:lpstr>
      <vt:lpstr>NEU-BZ</vt:lpstr>
      <vt:lpstr>方正大标宋_GBK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238</cp:revision>
  <dcterms:created xsi:type="dcterms:W3CDTF">2019-06-19T02:08:00Z</dcterms:created>
  <dcterms:modified xsi:type="dcterms:W3CDTF">2026-03-03T06:18:14Z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