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10" r:id="rId6"/>
    <p:sldId id="511" r:id="rId7"/>
    <p:sldId id="427" r:id="rId8"/>
  </p:sldIdLst>
  <p:sldSz cx="12192000" cy="6858000"/>
  <p:notesSz cx="6858000" cy="9144000"/>
  <p:embeddedFontLst>
    <p:embeddedFont>
      <p:font typeface="NEU-HZ" pitchFamily="2" charset="-122"/>
      <p:regular r:id="rId9"/>
      <p:italic r:id="rId10"/>
    </p:embeddedFont>
    <p:embeddedFont>
      <p:font typeface="方正小标宋_GBK" pitchFamily="65" charset="-122"/>
      <p:regular r:id="rId11"/>
    </p:embeddedFont>
    <p:embeddedFont>
      <p:font typeface="方正隶变_GBK" pitchFamily="65" charset="-122"/>
      <p:regular r:id="rId12"/>
    </p:embeddedFont>
    <p:embeddedFont>
      <p:font typeface="NEU-BZ" pitchFamily="2" charset="-122"/>
      <p:regular r:id="rId13"/>
      <p:bold r:id="rId14"/>
      <p:italic r:id="rId15"/>
      <p:boldItalic r:id="rId16"/>
    </p:embeddedFont>
    <p:embeddedFont>
      <p:font typeface="方正大标宋简体" charset="-122"/>
      <p:regular r:id="rId17"/>
    </p:embeddedFont>
    <p:embeddedFont>
      <p:font typeface="MS Gothic" pitchFamily="49" charset="-128"/>
      <p:regular r:id="rId18"/>
    </p:embeddedFont>
    <p:embeddedFont>
      <p:font typeface="方正仿宋_GBK" pitchFamily="65" charset="-122"/>
      <p:regular r:id="rId19"/>
    </p:embeddedFont>
    <p:embeddedFont>
      <p:font typeface="方正大标宋_GBK" pitchFamily="65" charset="-122"/>
      <p:regular r:id="rId20"/>
    </p:embeddedFont>
    <p:embeddedFont>
      <p:font typeface="微软雅黑" pitchFamily="34" charset="-122"/>
      <p:regular r:id="rId21"/>
      <p:bold r:id="rId22"/>
    </p:embeddedFont>
    <p:embeddedFont>
      <p:font typeface="方正黑体_GBK" pitchFamily="65" charset="-122"/>
      <p:regular r:id="rId23"/>
    </p:embeddedFont>
    <p:embeddedFont>
      <p:font typeface="Calibri" pitchFamily="34" charset="0"/>
      <p:regular r:id="rId24"/>
      <p:bold r:id="rId25"/>
      <p:italic r:id="rId26"/>
      <p:boldItalic r:id="rId27"/>
    </p:embeddedFont>
    <p:embeddedFont>
      <p:font typeface="方正楷体_GBK" pitchFamily="65" charset="-122"/>
      <p:regular r:id="rId28"/>
    </p:embeddedFont>
    <p:embeddedFont>
      <p:font typeface="NEU-XT" pitchFamily="18" charset="-122"/>
      <p:regular r:id="rId29"/>
    </p:embeddedFont>
    <p:embeddedFont>
      <p:font typeface="方正书宋_GBK" pitchFamily="65" charset="-122"/>
      <p:regular r:id="rId3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font" Target="fonts/font22.fntdata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刷子李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二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54526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一、判断下列说法是否正确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对的打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400">
                <a:latin typeface="Calibri"/>
                <a:ea typeface="NEU-BZ"/>
                <a:cs typeface="Times New Roman"/>
              </a:rPr>
              <a:t>􀳫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”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错的打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✕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蘸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和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怔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都是平舌音。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宋体"/>
                <a:cs typeface="Times New Roman"/>
              </a:rPr>
              <a:t>     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傻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的读音是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sǎ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馅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的读音是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xiàn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宋体"/>
                <a:cs typeface="Times New Roman"/>
              </a:rPr>
              <a:t>     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刷浆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衔接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难堪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神圣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中没有错别字。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NEU-BZ"/>
                <a:cs typeface="Times New Roman"/>
              </a:rPr>
              <a:t>     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文本框 54">
            <a:extLst>
              <a:ext uri="{FF2B5EF4-FFF2-40B4-BE49-F238E27FC236}">
                <a16:creationId xmlns="" xmlns:a16="http://schemas.microsoft.com/office/drawing/2014/main" id="{1499B690-E21D-347D-9AB1-87F75D70FD4A}"/>
              </a:ext>
            </a:extLst>
          </p:cNvPr>
          <p:cNvSpPr txBox="1"/>
          <p:nvPr/>
        </p:nvSpPr>
        <p:spPr>
          <a:xfrm>
            <a:off x="5924599" y="1781704"/>
            <a:ext cx="58247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40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9" name="文本框 54">
            <a:extLst>
              <a:ext uri="{FF2B5EF4-FFF2-40B4-BE49-F238E27FC236}">
                <a16:creationId xmlns="" xmlns:a16="http://schemas.microsoft.com/office/drawing/2014/main" id="{1499B690-E21D-347D-9AB1-87F75D70FD4A}"/>
              </a:ext>
            </a:extLst>
          </p:cNvPr>
          <p:cNvSpPr txBox="1"/>
          <p:nvPr/>
        </p:nvSpPr>
        <p:spPr>
          <a:xfrm>
            <a:off x="8125012" y="2586333"/>
            <a:ext cx="58247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40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10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9471417" y="3263059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二、巧写同音字。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[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fù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]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师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款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班长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[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zhàng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]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义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屏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量土地</a:t>
            </a:r>
          </a:p>
          <a:p>
            <a:pPr>
              <a:lnSpc>
                <a:spcPct val="200000"/>
              </a:lnSpc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[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zhà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]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骗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油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狂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轰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乱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3054490" y="224291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傅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388003" y="224291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付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131816" y="224291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副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597289" y="330169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仗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850744" y="330169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障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131816" y="333080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丈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597289" y="436047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诈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388002" y="436047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榨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407163" y="436047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炸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225330" cy="5216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三、读句子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00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000">
                <a:latin typeface="Calibri"/>
                <a:ea typeface="方正楷体_GBK"/>
                <a:cs typeface="Times New Roman"/>
              </a:rPr>
              <a:t>干活前</a:t>
            </a:r>
            <a:r>
              <a:rPr lang="en-US" altLang="zh-CN" sz="30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000">
                <a:latin typeface="Calibri"/>
                <a:ea typeface="方正楷体_GBK"/>
                <a:cs typeface="Times New Roman"/>
              </a:rPr>
              <a:t>他把随身带的一个四四方方的小包袱打开</a:t>
            </a:r>
            <a:r>
              <a:rPr lang="en-US" altLang="zh-CN" sz="3000">
                <a:latin typeface="方正楷体_GBK"/>
                <a:ea typeface="宋体"/>
                <a:cs typeface="Times New Roman"/>
              </a:rPr>
              <a:t>,(</a:t>
            </a:r>
            <a:r>
              <a:rPr lang="zh-CN" altLang="zh-CN" sz="30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000" smtClean="0">
                <a:latin typeface="Calibri"/>
                <a:ea typeface="宋体"/>
                <a:cs typeface="Times New Roman"/>
              </a:rPr>
              <a:t>      </a:t>
            </a:r>
            <a:r>
              <a:rPr lang="zh-CN" altLang="zh-CN" sz="30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0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000">
                <a:latin typeface="Calibri"/>
                <a:ea typeface="方正楷体_GBK"/>
                <a:cs typeface="Times New Roman"/>
              </a:rPr>
              <a:t>一身</a:t>
            </a:r>
            <a:r>
              <a:rPr lang="zh-CN" altLang="zh-CN" sz="3000" spc="-150">
                <a:latin typeface="Calibri"/>
                <a:ea typeface="方正楷体_GBK"/>
                <a:cs typeface="Times New Roman"/>
              </a:rPr>
              <a:t>黑衣黑裤</a:t>
            </a:r>
            <a:r>
              <a:rPr lang="en-US" altLang="zh-CN" sz="3000" spc="-1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000" spc="-150">
                <a:latin typeface="Calibri"/>
                <a:ea typeface="方正楷体_GBK"/>
                <a:cs typeface="Times New Roman"/>
              </a:rPr>
              <a:t>一双黑布鞋。穿上这身黑</a:t>
            </a:r>
            <a:r>
              <a:rPr lang="en-US" altLang="zh-CN" sz="3000" spc="-1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000" spc="-150">
                <a:latin typeface="Calibri"/>
                <a:ea typeface="方正楷体_GBK"/>
                <a:cs typeface="Times New Roman"/>
              </a:rPr>
              <a:t>就好像跟地上一桶白浆较上了劲。</a:t>
            </a:r>
            <a:endParaRPr lang="zh-CN" altLang="zh-CN" sz="3000" spc="-15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00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000">
                <a:latin typeface="Calibri"/>
                <a:ea typeface="方正楷体_GBK"/>
                <a:cs typeface="Times New Roman"/>
              </a:rPr>
              <a:t>每一面墙刷完</a:t>
            </a:r>
            <a:r>
              <a:rPr lang="en-US" altLang="zh-CN" sz="30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000">
                <a:latin typeface="Calibri"/>
                <a:ea typeface="方正楷体_GBK"/>
                <a:cs typeface="Times New Roman"/>
              </a:rPr>
              <a:t>他搜索一遍</a:t>
            </a:r>
            <a:r>
              <a:rPr lang="en-US" altLang="zh-CN" sz="3000">
                <a:latin typeface="方正楷体_GBK"/>
                <a:ea typeface="宋体"/>
                <a:cs typeface="Times New Roman"/>
              </a:rPr>
              <a:t>,(</a:t>
            </a:r>
            <a:r>
              <a:rPr lang="zh-CN" altLang="zh-CN" sz="30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000" smtClean="0">
                <a:latin typeface="Calibri"/>
                <a:ea typeface="宋体"/>
                <a:cs typeface="Times New Roman"/>
              </a:rPr>
              <a:t>        </a:t>
            </a:r>
            <a:r>
              <a:rPr lang="zh-CN" altLang="zh-CN" sz="30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0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000">
                <a:latin typeface="Calibri"/>
                <a:ea typeface="方正楷体_GBK"/>
                <a:cs typeface="Times New Roman"/>
              </a:rPr>
              <a:t>连一个芝麻大小的粉点也没发现。他真觉得这身黑色的衣服有种神圣不可侵犯的威严。</a:t>
            </a:r>
            <a:endParaRPr lang="zh-CN" altLang="zh-CN" sz="30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用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然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字组成词语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填入句中括号里。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9493115" y="184055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果然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618946" y="315200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居然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22533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三、读句子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00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000">
                <a:latin typeface="Calibri"/>
                <a:ea typeface="方正楷体_GBK"/>
                <a:cs typeface="Times New Roman"/>
              </a:rPr>
              <a:t>干活前</a:t>
            </a:r>
            <a:r>
              <a:rPr lang="en-US" altLang="zh-CN" sz="30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000">
                <a:latin typeface="Calibri"/>
                <a:ea typeface="方正楷体_GBK"/>
                <a:cs typeface="Times New Roman"/>
              </a:rPr>
              <a:t>他把随身带的一个四四方方的小包袱打开</a:t>
            </a:r>
            <a:r>
              <a:rPr lang="en-US" altLang="zh-CN" sz="3000">
                <a:latin typeface="方正楷体_GBK"/>
                <a:ea typeface="宋体"/>
                <a:cs typeface="Times New Roman"/>
              </a:rPr>
              <a:t>,(</a:t>
            </a:r>
            <a:r>
              <a:rPr lang="zh-CN" altLang="zh-CN" sz="30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000" smtClean="0">
                <a:latin typeface="Calibri"/>
                <a:ea typeface="宋体"/>
                <a:cs typeface="Times New Roman"/>
              </a:rPr>
              <a:t>      </a:t>
            </a:r>
            <a:r>
              <a:rPr lang="zh-CN" altLang="zh-CN" sz="30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0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000">
                <a:latin typeface="Calibri"/>
                <a:ea typeface="方正楷体_GBK"/>
                <a:cs typeface="Times New Roman"/>
              </a:rPr>
              <a:t>一身</a:t>
            </a:r>
            <a:r>
              <a:rPr lang="zh-CN" altLang="zh-CN" sz="3000" spc="-150">
                <a:latin typeface="Calibri"/>
                <a:ea typeface="方正楷体_GBK"/>
                <a:cs typeface="Times New Roman"/>
              </a:rPr>
              <a:t>黑衣黑裤</a:t>
            </a:r>
            <a:r>
              <a:rPr lang="en-US" altLang="zh-CN" sz="3000" spc="-1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000" spc="-150">
                <a:latin typeface="Calibri"/>
                <a:ea typeface="方正楷体_GBK"/>
                <a:cs typeface="Times New Roman"/>
              </a:rPr>
              <a:t>一双黑布鞋。穿上这身黑</a:t>
            </a:r>
            <a:r>
              <a:rPr lang="en-US" altLang="zh-CN" sz="3000" spc="-1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000" spc="-150">
                <a:latin typeface="Calibri"/>
                <a:ea typeface="方正楷体_GBK"/>
                <a:cs typeface="Times New Roman"/>
              </a:rPr>
              <a:t>就好像跟地上一桶白浆较上了劲。</a:t>
            </a:r>
            <a:endParaRPr lang="zh-CN" altLang="zh-CN" sz="3000" spc="-15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00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000">
                <a:latin typeface="Calibri"/>
                <a:ea typeface="方正楷体_GBK"/>
                <a:cs typeface="Times New Roman"/>
              </a:rPr>
              <a:t>每一面墙刷完</a:t>
            </a:r>
            <a:r>
              <a:rPr lang="en-US" altLang="zh-CN" sz="30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000">
                <a:latin typeface="Calibri"/>
                <a:ea typeface="方正楷体_GBK"/>
                <a:cs typeface="Times New Roman"/>
              </a:rPr>
              <a:t>他搜索一遍</a:t>
            </a:r>
            <a:r>
              <a:rPr lang="en-US" altLang="zh-CN" sz="3000">
                <a:latin typeface="方正楷体_GBK"/>
                <a:ea typeface="宋体"/>
                <a:cs typeface="Times New Roman"/>
              </a:rPr>
              <a:t>,(</a:t>
            </a:r>
            <a:r>
              <a:rPr lang="zh-CN" altLang="zh-CN" sz="30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000" smtClean="0">
                <a:latin typeface="Calibri"/>
                <a:ea typeface="宋体"/>
                <a:cs typeface="Times New Roman"/>
              </a:rPr>
              <a:t>        </a:t>
            </a:r>
            <a:r>
              <a:rPr lang="zh-CN" altLang="zh-CN" sz="30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0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000">
                <a:latin typeface="Calibri"/>
                <a:ea typeface="方正楷体_GBK"/>
                <a:cs typeface="Times New Roman"/>
              </a:rPr>
              <a:t>连一个芝麻大小的粉点也没发现。他真觉得这身黑色的衣服有种神圣不可侵犯的威严。</a:t>
            </a:r>
            <a:endParaRPr lang="zh-CN" altLang="zh-CN" sz="30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句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是对刷子李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和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的描写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从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 u="sng" smtClean="0">
                <a:solidFill>
                  <a:srgbClr val="A46AA6"/>
                </a:solidFill>
                <a:latin typeface="NEU-HZ"/>
                <a:ea typeface="宋体"/>
                <a:cs typeface="Times New Roman"/>
              </a:rPr>
              <a:t>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endParaRPr lang="en-US" altLang="zh-CN" sz="3400" u="sng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方正仿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正面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侧面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写了刷子李刷墙时的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奇特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他以穿黑衣这种特殊的方式向世人展示自己的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9493115" y="184055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果然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618946" y="315200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居然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340429" y="438453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动作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830966" y="439629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外貌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566776" y="439629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A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058187" y="514252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穿着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789233" y="5948645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高超技艺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30348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22533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三、读句子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00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000">
                <a:latin typeface="Calibri"/>
                <a:ea typeface="方正楷体_GBK"/>
                <a:cs typeface="Times New Roman"/>
              </a:rPr>
              <a:t>干活前</a:t>
            </a:r>
            <a:r>
              <a:rPr lang="en-US" altLang="zh-CN" sz="30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000">
                <a:latin typeface="Calibri"/>
                <a:ea typeface="方正楷体_GBK"/>
                <a:cs typeface="Times New Roman"/>
              </a:rPr>
              <a:t>他把随身带的一个四四方方的小包袱打开</a:t>
            </a:r>
            <a:r>
              <a:rPr lang="en-US" altLang="zh-CN" sz="3000">
                <a:latin typeface="方正楷体_GBK"/>
                <a:ea typeface="宋体"/>
                <a:cs typeface="Times New Roman"/>
              </a:rPr>
              <a:t>,(</a:t>
            </a:r>
            <a:r>
              <a:rPr lang="zh-CN" altLang="zh-CN" sz="30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000" smtClean="0">
                <a:latin typeface="Calibri"/>
                <a:ea typeface="宋体"/>
                <a:cs typeface="Times New Roman"/>
              </a:rPr>
              <a:t>      </a:t>
            </a:r>
            <a:r>
              <a:rPr lang="zh-CN" altLang="zh-CN" sz="30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0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000">
                <a:latin typeface="Calibri"/>
                <a:ea typeface="方正楷体_GBK"/>
                <a:cs typeface="Times New Roman"/>
              </a:rPr>
              <a:t>一身</a:t>
            </a:r>
            <a:r>
              <a:rPr lang="zh-CN" altLang="zh-CN" sz="3000" spc="-150">
                <a:latin typeface="Calibri"/>
                <a:ea typeface="方正楷体_GBK"/>
                <a:cs typeface="Times New Roman"/>
              </a:rPr>
              <a:t>黑衣黑裤</a:t>
            </a:r>
            <a:r>
              <a:rPr lang="en-US" altLang="zh-CN" sz="3000" spc="-1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000" spc="-150">
                <a:latin typeface="Calibri"/>
                <a:ea typeface="方正楷体_GBK"/>
                <a:cs typeface="Times New Roman"/>
              </a:rPr>
              <a:t>一双黑布鞋。穿上这身黑</a:t>
            </a:r>
            <a:r>
              <a:rPr lang="en-US" altLang="zh-CN" sz="3000" spc="-1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000" spc="-150">
                <a:latin typeface="Calibri"/>
                <a:ea typeface="方正楷体_GBK"/>
                <a:cs typeface="Times New Roman"/>
              </a:rPr>
              <a:t>就好像跟地上一桶白浆较上了劲。</a:t>
            </a:r>
            <a:endParaRPr lang="zh-CN" altLang="zh-CN" sz="3000" spc="-15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00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000">
                <a:latin typeface="Calibri"/>
                <a:ea typeface="方正楷体_GBK"/>
                <a:cs typeface="Times New Roman"/>
              </a:rPr>
              <a:t>每一面墙刷完</a:t>
            </a:r>
            <a:r>
              <a:rPr lang="en-US" altLang="zh-CN" sz="30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000">
                <a:latin typeface="Calibri"/>
                <a:ea typeface="方正楷体_GBK"/>
                <a:cs typeface="Times New Roman"/>
              </a:rPr>
              <a:t>他搜索一遍</a:t>
            </a:r>
            <a:r>
              <a:rPr lang="en-US" altLang="zh-CN" sz="3000">
                <a:latin typeface="方正楷体_GBK"/>
                <a:ea typeface="宋体"/>
                <a:cs typeface="Times New Roman"/>
              </a:rPr>
              <a:t>,(</a:t>
            </a:r>
            <a:r>
              <a:rPr lang="zh-CN" altLang="zh-CN" sz="30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000" smtClean="0">
                <a:latin typeface="Calibri"/>
                <a:ea typeface="宋体"/>
                <a:cs typeface="Times New Roman"/>
              </a:rPr>
              <a:t>        </a:t>
            </a:r>
            <a:r>
              <a:rPr lang="zh-CN" altLang="zh-CN" sz="30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0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000">
                <a:latin typeface="Calibri"/>
                <a:ea typeface="方正楷体_GBK"/>
                <a:cs typeface="Times New Roman"/>
              </a:rPr>
              <a:t>连一个芝麻大小的粉点也没发现。他真觉得这身黑色的衣服有种神圣不可侵犯的威严。</a:t>
            </a:r>
            <a:endParaRPr lang="zh-CN" altLang="zh-CN" sz="30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句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中的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他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指的是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此句是对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他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</a:t>
            </a:r>
            <a:r>
              <a:rPr lang="en-US" altLang="zh-CN" sz="3400" u="sng" smtClean="0">
                <a:solidFill>
                  <a:schemeClr val="bg2"/>
                </a:solidFill>
                <a:latin typeface="Calibri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和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的描写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从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正面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侧面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衬托出刷子李的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写出了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他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对刷子李的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9493115" y="184055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果然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618946" y="315200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居然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60884" y="4336414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曹小三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211839" y="434145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动作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08271" y="515456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心理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968258" y="519065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500604" y="5924581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技艺高超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527419" y="592458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敬佩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39410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</TotalTime>
  <Words>250</Words>
  <Application>Microsoft Office PowerPoint</Application>
  <PresentationFormat>自定义</PresentationFormat>
  <Paragraphs>70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8" baseType="lpstr">
      <vt:lpstr>Arial</vt:lpstr>
      <vt:lpstr>宋体</vt:lpstr>
      <vt:lpstr>Wingdings</vt:lpstr>
      <vt:lpstr>汉仪雅酷黑 95W</vt:lpstr>
      <vt:lpstr>NEU-HZ</vt:lpstr>
      <vt:lpstr>方正小标宋_GBK</vt:lpstr>
      <vt:lpstr>Times New Roman</vt:lpstr>
      <vt:lpstr>方正隶变_GBK</vt:lpstr>
      <vt:lpstr>NEU-BZ</vt:lpstr>
      <vt:lpstr>方正大标宋简体</vt:lpstr>
      <vt:lpstr>MS Gothic</vt:lpstr>
      <vt:lpstr>方正仿宋_GBK</vt:lpstr>
      <vt:lpstr>楷体</vt:lpstr>
      <vt:lpstr>方正大标宋_GBK</vt:lpstr>
      <vt:lpstr>微软雅黑</vt:lpstr>
      <vt:lpstr>方正黑体_GBK</vt:lpstr>
      <vt:lpstr>Calibri</vt:lpstr>
      <vt:lpstr>方正楷体_GBK</vt:lpstr>
      <vt:lpstr>NEU-XT</vt:lpstr>
      <vt:lpstr>方正书宋_GBK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236</cp:revision>
  <dcterms:created xsi:type="dcterms:W3CDTF">2019-06-19T02:08:00Z</dcterms:created>
  <dcterms:modified xsi:type="dcterms:W3CDTF">2026-03-16T06:58:29Z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