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10" r:id="rId7"/>
    <p:sldId id="508" r:id="rId8"/>
    <p:sldId id="427" r:id="rId9"/>
  </p:sldIdLst>
  <p:sldSz cx="12192000" cy="6858000"/>
  <p:notesSz cx="6858000" cy="9144000"/>
  <p:embeddedFontLst>
    <p:embeddedFont>
      <p:font typeface="方正仿宋_GBK" pitchFamily="65" charset="-122"/>
      <p:regular r:id="rId10"/>
    </p:embeddedFont>
    <p:embeddedFont>
      <p:font typeface="方正大标宋_GBK" pitchFamily="65" charset="-122"/>
      <p:regular r:id="rId11"/>
    </p:embeddedFont>
    <p:embeddedFont>
      <p:font typeface="NEU-HZ" pitchFamily="2" charset="-122"/>
      <p:regular r:id="rId12"/>
      <p:italic r:id="rId13"/>
    </p:embeddedFont>
    <p:embeddedFont>
      <p:font typeface="NEU-BZ" pitchFamily="2" charset="-122"/>
      <p:regular r:id="rId14"/>
      <p:bold r:id="rId15"/>
      <p:italic r:id="rId16"/>
      <p:boldItalic r:id="rId17"/>
    </p:embeddedFont>
    <p:embeddedFont>
      <p:font typeface="微软雅黑" pitchFamily="34" charset="-122"/>
      <p:regular r:id="rId18"/>
      <p:bold r:id="rId19"/>
    </p:embeddedFont>
    <p:embeddedFont>
      <p:font typeface="方正隶变_GBK" pitchFamily="65" charset="-122"/>
      <p:regular r:id="rId20"/>
    </p:embeddedFont>
    <p:embeddedFont>
      <p:font typeface="方正黑体_GBK" pitchFamily="65" charset="-122"/>
      <p:regular r:id="rId21"/>
    </p:embeddedFont>
    <p:embeddedFont>
      <p:font typeface="方正小标宋_GBK" pitchFamily="65" charset="-122"/>
      <p:regular r:id="rId22"/>
    </p:embeddedFont>
    <p:embeddedFont>
      <p:font typeface="方正大标宋简体" charset="-122"/>
      <p:regular r:id="rId23"/>
    </p:embeddedFont>
    <p:embeddedFont>
      <p:font typeface="Calibri" pitchFamily="34" charset="0"/>
      <p:regular r:id="rId24"/>
      <p:bold r:id="rId25"/>
      <p:italic r:id="rId26"/>
      <p:boldItalic r:id="rId27"/>
    </p:embeddedFont>
    <p:embeddedFont>
      <p:font typeface="方正书宋_GBK" pitchFamily="65" charset="-122"/>
      <p:regular r:id="rId28"/>
    </p:embeddedFont>
    <p:embeddedFont>
      <p:font typeface="华文宋体" pitchFamily="2" charset="-122"/>
      <p:regular r:id="rId29"/>
    </p:embeddedFont>
    <p:embeddedFont>
      <p:font typeface="方正楷体_GBK" pitchFamily="65" charset="-122"/>
      <p:regular r:id="rId30"/>
    </p:embeddedFont>
    <p:embeddedFont>
      <p:font typeface="NEU-XT" pitchFamily="18" charset="-122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36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font" Target="fonts/font2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font" Target="fonts/font21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威尼斯的小艇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59" y="868661"/>
            <a:ext cx="11441899" cy="2676537"/>
            <a:chOff x="505459" y="868661"/>
            <a:chExt cx="11441899" cy="2676537"/>
          </a:xfrm>
        </p:grpSpPr>
        <p:sp>
          <p:nvSpPr>
            <p:cNvPr id="3" name="矩形 2"/>
            <p:cNvSpPr/>
            <p:nvPr/>
          </p:nvSpPr>
          <p:spPr>
            <a:xfrm>
              <a:off x="505459" y="868661"/>
              <a:ext cx="11441899" cy="24468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一、用</a:t>
              </a:r>
              <a:r>
                <a:rPr lang="en-US" altLang="zh-CN" sz="3400">
                  <a:latin typeface="NEU-BZ"/>
                  <a:ea typeface="方正黑体_GBK"/>
                  <a:cs typeface="Times New Roman"/>
                </a:rPr>
                <a:t>“</a:t>
              </a:r>
              <a:r>
                <a:rPr lang="en-US" altLang="zh-CN" sz="3400">
                  <a:latin typeface="Calibri"/>
                  <a:ea typeface="NEU-BZ"/>
                  <a:cs typeface="Times New Roman"/>
                </a:rPr>
                <a:t>􀳫</a:t>
              </a:r>
              <a:r>
                <a:rPr lang="en-US" altLang="zh-CN" sz="3400">
                  <a:latin typeface="NEU-BZ"/>
                  <a:ea typeface="方正黑体_GBK"/>
                  <a:cs typeface="Times New Roman"/>
                </a:rPr>
                <a:t>”</a:t>
              </a: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给加点字选择正确的读音。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宋体"/>
                  <a:cs typeface="Times New Roman"/>
                </a:rPr>
                <a:t>哗笑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huā 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huá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小艇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tíng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 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tǐng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 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祷告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dǎo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tiáo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150000"/>
                </a:lnSpc>
              </a:pPr>
              <a:r>
                <a:rPr lang="zh-CN" altLang="zh-CN" sz="3400">
                  <a:latin typeface="Calibri"/>
                  <a:ea typeface="宋体"/>
                  <a:cs typeface="Times New Roman"/>
                </a:rPr>
                <a:t>簇拥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cù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chù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	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  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翘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起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qiāo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 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qiào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	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  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摇晃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huǎng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 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huàng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endParaRPr lang="zh-CN" altLang="en-US" sz="3400"/>
            </a:p>
          </p:txBody>
        </p:sp>
        <p:sp>
          <p:nvSpPr>
            <p:cNvPr id="8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505460" y="2092073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4118529" y="2116137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7415183" y="2112015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529655" y="2929645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2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3767294" y="2905581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7860349" y="2881517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749140" y="192745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917920" y="192065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736859" y="187252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566034" y="266609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144128" y="266197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0570075" y="270762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559054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二、读拼音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92125" y="1751200"/>
            <a:ext cx="11207750" cy="2795681"/>
            <a:chOff x="492125" y="1751200"/>
            <a:chExt cx="11207750" cy="2795681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0000"/>
            <a:stretch/>
          </p:blipFill>
          <p:spPr bwMode="auto">
            <a:xfrm>
              <a:off x="492125" y="1751200"/>
              <a:ext cx="11207750" cy="1241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000"/>
            <a:stretch/>
          </p:blipFill>
          <p:spPr bwMode="auto">
            <a:xfrm>
              <a:off x="492125" y="3305456"/>
              <a:ext cx="11207750" cy="1241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9" name="矩形 8"/>
          <p:cNvSpPr/>
          <p:nvPr/>
        </p:nvSpPr>
        <p:spPr>
          <a:xfrm>
            <a:off x="1106450" y="2324751"/>
            <a:ext cx="16193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船</a:t>
            </a:r>
            <a:r>
              <a:rPr lang="zh-CN" altLang="zh-CN" sz="3400" b="1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艄</a:t>
            </a:r>
            <a:r>
              <a:rPr lang="zh-CN" altLang="zh-CN" sz="3400" b="1">
                <a:solidFill>
                  <a:srgbClr val="E72582"/>
                </a:solidFill>
                <a:ea typeface="Calibri"/>
                <a:cs typeface="Times New Roman"/>
              </a:rPr>
              <a:t> 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17042" y="2288655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雇　车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35916" y="2324751"/>
            <a:ext cx="14510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簇    拥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348084" y="2327406"/>
            <a:ext cx="169309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威 尼 斯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10194" y="3924814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翘　起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65170" y="3900749"/>
            <a:ext cx="154882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保 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姆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368268" y="3905909"/>
            <a:ext cx="14510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垫 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子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083389" y="3905908"/>
            <a:ext cx="198644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二 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维  码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8933"/>
            <a:ext cx="10707972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三、请根据提示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补全下面的思维导图。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6813" y="5337849"/>
            <a:ext cx="825468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从中可以看出船夫驾驶技术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54734" y="1889292"/>
            <a:ext cx="11878516" cy="2894940"/>
            <a:chOff x="154734" y="1889292"/>
            <a:chExt cx="11878516" cy="289494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750" y="1889292"/>
              <a:ext cx="11874500" cy="25019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0457"/>
            <a:stretch/>
          </p:blipFill>
          <p:spPr bwMode="auto">
            <a:xfrm>
              <a:off x="154734" y="4295282"/>
              <a:ext cx="11874500" cy="4889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9" name="矩形 8"/>
          <p:cNvSpPr/>
          <p:nvPr/>
        </p:nvSpPr>
        <p:spPr>
          <a:xfrm>
            <a:off x="2743202" y="3337799"/>
            <a:ext cx="2923673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操纵自如，毫不手忙脚乱</a:t>
            </a:r>
            <a:endParaRPr lang="zh-CN" altLang="en-US" sz="3400" b="1" spc="-15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95999" y="3314769"/>
            <a:ext cx="2554705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总能左拐右拐地挤过去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340516" y="3085126"/>
            <a:ext cx="259481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平稳地穿过，速度非常快，还能急转弯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18145" y="520268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高超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7829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四、根据提示写词语。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威尼斯是世界闻名的水上城市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世界闻名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可以换成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等四字词语。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小艇穿过一座座形式不同的石桥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中的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形式不同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可以换成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、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等四字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词语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238031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举世闻名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65359" y="235624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声名远扬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198307" y="312626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千姿百态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65" y="395140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各式各样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7829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四、根据提示写词语。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河道纵横交错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纵横交错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的意思是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生活中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除了河道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还有哪些事物也是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纵横交错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试着写一写。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纵横交错的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纵横交错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76688" y="1581181"/>
            <a:ext cx="10209880" cy="1397605"/>
            <a:chOff x="776688" y="1581181"/>
            <a:chExt cx="10209880" cy="1397605"/>
          </a:xfrm>
        </p:grpSpPr>
        <p:sp>
          <p:nvSpPr>
            <p:cNvPr id="6" name="矩形 5"/>
            <p:cNvSpPr/>
            <p:nvPr/>
          </p:nvSpPr>
          <p:spPr>
            <a:xfrm>
              <a:off x="9051423" y="1581181"/>
              <a:ext cx="1935145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400" b="1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横的</a:t>
              </a:r>
              <a:r>
                <a:rPr lang="zh-CN" altLang="zh-CN" sz="3400" b="1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竖</a:t>
              </a:r>
              <a:r>
                <a:rPr lang="zh-CN" altLang="zh-CN" sz="3400" b="1" smtClean="0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的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76688" y="2363233"/>
              <a:ext cx="2372765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400" b="1" smtClean="0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交叉</a:t>
              </a:r>
              <a:r>
                <a:rPr lang="zh-CN" altLang="zh-CN" sz="3400" b="1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在一起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3149453" y="4107813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高架桥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237282" y="410781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水管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96377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268"/>
            <a:ext cx="1128548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五、课文围绕着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小艇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依次写了哪几个方面的内容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请排序。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小艇与人们的日常生活息息相关。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小艇独特的构造特点。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小艇是威尼斯的主要交通工具。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船夫高超的驾驶技术。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正确的顺序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3495338" y="480719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③②④①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253</Words>
  <Application>Microsoft Office PowerPoint</Application>
  <PresentationFormat>自定义</PresentationFormat>
  <Paragraphs>73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9" baseType="lpstr">
      <vt:lpstr>Arial</vt:lpstr>
      <vt:lpstr>宋体</vt:lpstr>
      <vt:lpstr>楷体</vt:lpstr>
      <vt:lpstr>方正仿宋_GBK</vt:lpstr>
      <vt:lpstr>方正大标宋_GBK</vt:lpstr>
      <vt:lpstr>NEU-HZ</vt:lpstr>
      <vt:lpstr>NEU-BZ</vt:lpstr>
      <vt:lpstr>微软雅黑</vt:lpstr>
      <vt:lpstr>方正隶变_GBK</vt:lpstr>
      <vt:lpstr>方正黑体_GBK</vt:lpstr>
      <vt:lpstr>方正小标宋_GBK</vt:lpstr>
      <vt:lpstr>方正大标宋简体</vt:lpstr>
      <vt:lpstr>Calibri</vt:lpstr>
      <vt:lpstr>Wingdings</vt:lpstr>
      <vt:lpstr>方正书宋_GBK</vt:lpstr>
      <vt:lpstr>华文宋体</vt:lpstr>
      <vt:lpstr>方正楷体_GBK</vt:lpstr>
      <vt:lpstr>NEU-XT</vt:lpstr>
      <vt:lpstr>Times New Roman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242</cp:revision>
  <dcterms:created xsi:type="dcterms:W3CDTF">2019-06-19T02:08:00Z</dcterms:created>
  <dcterms:modified xsi:type="dcterms:W3CDTF">2026-03-17T00:01:27Z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