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media/image8.tif" ContentType="image/tiff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7" r:id="rId4"/>
    <p:sldId id="520" r:id="rId5"/>
    <p:sldId id="523" r:id="rId6"/>
    <p:sldId id="528" r:id="rId7"/>
    <p:sldId id="524" r:id="rId8"/>
    <p:sldId id="531" r:id="rId9"/>
    <p:sldId id="530" r:id="rId10"/>
    <p:sldId id="525" r:id="rId11"/>
    <p:sldId id="532" r:id="rId12"/>
    <p:sldId id="533" r:id="rId13"/>
    <p:sldId id="534" r:id="rId14"/>
    <p:sldId id="535" r:id="rId15"/>
    <p:sldId id="498" r:id="rId16"/>
    <p:sldId id="536" r:id="rId17"/>
    <p:sldId id="526" r:id="rId18"/>
    <p:sldId id="427" r:id="rId19"/>
  </p:sldIdLst>
  <p:sldSz cx="12192000" cy="6858000"/>
  <p:notesSz cx="6858000" cy="9144000"/>
  <p:embeddedFontLst>
    <p:embeddedFont>
      <p:font typeface="方正书宋_GBK" pitchFamily="65" charset="-122"/>
      <p:regular r:id="rId20"/>
    </p:embeddedFont>
    <p:embeddedFont>
      <p:font typeface="方正大标宋简体" charset="-122"/>
      <p:regular r:id="rId21"/>
    </p:embeddedFont>
    <p:embeddedFont>
      <p:font typeface="方正楷体_GBK" pitchFamily="65" charset="-122"/>
      <p:regular r:id="rId22"/>
    </p:embeddedFont>
    <p:embeddedFont>
      <p:font typeface="方正隶变_GBK" pitchFamily="65" charset="-122"/>
      <p:regular r:id="rId23"/>
    </p:embeddedFont>
    <p:embeddedFont>
      <p:font typeface="华文宋体" pitchFamily="2" charset="-122"/>
      <p:regular r:id="rId24"/>
    </p:embeddedFont>
    <p:embeddedFont>
      <p:font typeface="NEU-XT" pitchFamily="18" charset="-122"/>
      <p:regular r:id="rId25"/>
    </p:embeddedFont>
    <p:embeddedFont>
      <p:font typeface="微软雅黑" pitchFamily="34" charset="-122"/>
      <p:regular r:id="rId26"/>
      <p:bold r:id="rId27"/>
    </p:embeddedFont>
    <p:embeddedFont>
      <p:font typeface="NEU-BZ" pitchFamily="2" charset="-122"/>
      <p:regular r:id="rId28"/>
      <p:bold r:id="rId29"/>
      <p:italic r:id="rId30"/>
      <p:boldItalic r:id="rId31"/>
    </p:embeddedFont>
    <p:embeddedFont>
      <p:font typeface="方正小标宋_GBK" pitchFamily="65" charset="-122"/>
      <p:regular r:id="rId32"/>
    </p:embeddedFont>
    <p:embeddedFont>
      <p:font typeface="方正黑体_GBK" pitchFamily="65" charset="-122"/>
      <p:regular r:id="rId33"/>
    </p:embeddedFont>
    <p:embeddedFont>
      <p:font typeface="方正大标宋_GBK" pitchFamily="65" charset="-122"/>
      <p:regular r:id="rId34"/>
    </p:embeddedFont>
    <p:embeddedFont>
      <p:font typeface="NEU-HZ" pitchFamily="2" charset="-122"/>
      <p:regular r:id="rId35"/>
      <p:italic r:id="rId36"/>
    </p:embeddedFont>
    <p:embeddedFont>
      <p:font typeface="方正仿宋_GBK" pitchFamily="65" charset="-122"/>
      <p:regular r:id="rId3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7.fntdata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34" Type="http://schemas.openxmlformats.org/officeDocument/2006/relationships/font" Target="fonts/font15.fntdata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33" Type="http://schemas.openxmlformats.org/officeDocument/2006/relationships/font" Target="fonts/font14.fntdata"/><Relationship Id="rId38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font" Target="fonts/font10.fntdata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32" Type="http://schemas.openxmlformats.org/officeDocument/2006/relationships/font" Target="fonts/font13.fntdata"/><Relationship Id="rId37" Type="http://schemas.openxmlformats.org/officeDocument/2006/relationships/font" Target="fonts/font18.fntdata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36" Type="http://schemas.openxmlformats.org/officeDocument/2006/relationships/font" Target="fonts/font17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font" Target="fonts/font11.fntdata"/><Relationship Id="rId35" Type="http://schemas.openxmlformats.org/officeDocument/2006/relationships/font" Target="fonts/font16.fntdata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5" Type="http://schemas.openxmlformats.org/officeDocument/2006/relationships/image" Target="../media/image7.jpeg"/><Relationship Id="rId4" Type="http://schemas.openxmlformats.org/officeDocument/2006/relationships/slide" Target="slide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slide" Target="slide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5" Type="http://schemas.openxmlformats.org/officeDocument/2006/relationships/image" Target="../media/image8.tif"/><Relationship Id="rId4" Type="http://schemas.openxmlformats.org/officeDocument/2006/relationships/slide" Target="slide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4" Type="http://schemas.openxmlformats.org/officeDocument/2006/relationships/image" Target="../media/image9.t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4" Type="http://schemas.openxmlformats.org/officeDocument/2006/relationships/image" Target="../media/image9.t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Relationship Id="rId4" Type="http://schemas.openxmlformats.org/officeDocument/2006/relationships/slide" Target="slide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2.xml"/><Relationship Id="rId1" Type="http://schemas.openxmlformats.org/officeDocument/2006/relationships/tags" Target="../tags/tag81.xml"/><Relationship Id="rId5" Type="http://schemas.openxmlformats.org/officeDocument/2006/relationships/slide" Target="slide4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5.TIF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5" Type="http://schemas.openxmlformats.org/officeDocument/2006/relationships/image" Target="../media/image6.TIF"/><Relationship Id="rId4" Type="http://schemas.openxmlformats.org/officeDocument/2006/relationships/slide" Target="slid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２ 祖父的园子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28282"/>
            <a:ext cx="11006455" cy="584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四、阅读课文选段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回答问题。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722313" algn="just">
              <a:lnSpc>
                <a:spcPct val="110000"/>
              </a:lnSpc>
              <a:spcAft>
                <a:spcPts val="0"/>
              </a:spcAft>
            </a:pPr>
            <a:r>
              <a:rPr lang="zh-CN" altLang="zh-CN" sz="34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花开了</a:t>
            </a:r>
            <a:r>
              <a:rPr lang="en-US" altLang="zh-CN" sz="3400" u="sng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就像睡醒了似的。鸟飞了</a:t>
            </a:r>
            <a:r>
              <a:rPr lang="en-US" altLang="zh-CN" sz="3400" u="sng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就像在天上逛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似的</a:t>
            </a:r>
            <a:r>
              <a:rPr lang="zh-CN" altLang="zh-CN" sz="34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endParaRPr lang="en-US" altLang="zh-CN" sz="3400" u="sng" smtClean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110000"/>
              </a:lnSpc>
              <a:spcAft>
                <a:spcPts val="0"/>
              </a:spcAft>
            </a:pPr>
            <a:r>
              <a:rPr lang="zh-CN" altLang="zh-CN" sz="3400" u="sng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虫子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叫了</a:t>
            </a:r>
            <a:r>
              <a:rPr lang="en-US" altLang="zh-CN" sz="3400" u="sng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就像在说话似的。</a:t>
            </a:r>
            <a:r>
              <a:rPr lang="zh-CN" altLang="zh-CN" sz="3400" u="wavy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一切都活了</a:t>
            </a:r>
            <a:r>
              <a:rPr lang="en-US" altLang="zh-CN" sz="3400" u="wavy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u="wavy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要做什么</a:t>
            </a:r>
            <a:r>
              <a:rPr lang="en-US" altLang="zh-CN" sz="3400" u="wavy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u="wavy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就做什么。要怎么样</a:t>
            </a:r>
            <a:r>
              <a:rPr lang="en-US" altLang="zh-CN" sz="3400" u="wavy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u="wavy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就怎么样</a:t>
            </a:r>
            <a:r>
              <a:rPr lang="en-US" altLang="zh-CN" sz="3400" u="wavy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u="wavy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都是自由的。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倭瓜愿意爬上架就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爬上架</a:t>
            </a:r>
            <a:r>
              <a:rPr lang="en-US" altLang="zh-CN" sz="3400" spc="-15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愿意爬上房就爬上房。黄瓜愿意开一朵花</a:t>
            </a:r>
            <a:r>
              <a:rPr lang="en-US" altLang="zh-CN" sz="3400" spc="-15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就开一朵花</a:t>
            </a:r>
            <a:r>
              <a:rPr lang="en-US" altLang="zh-CN" sz="3400" spc="-15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愿意结一个瓜</a:t>
            </a:r>
            <a:r>
              <a:rPr lang="en-US" altLang="zh-CN" sz="3400" spc="-15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就结一个瓜。若都不愿意</a:t>
            </a:r>
            <a:r>
              <a:rPr lang="en-US" altLang="zh-CN" sz="3400" spc="-15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就是一个瓜也不结</a:t>
            </a:r>
            <a:r>
              <a:rPr lang="en-US" altLang="zh-CN" sz="3400" spc="-15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一朵花也不开</a:t>
            </a:r>
            <a:r>
              <a:rPr lang="en-US" altLang="zh-CN" sz="3400" spc="-15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也没有人问它。玉米愿意长多高就长多高</a:t>
            </a:r>
            <a:r>
              <a:rPr lang="en-US" altLang="zh-CN" sz="3400" spc="-15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它若愿意长上天去</a:t>
            </a:r>
            <a:r>
              <a:rPr lang="en-US" altLang="zh-CN" sz="3400" spc="-15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也没有人管。蝴蝶随意地飞</a:t>
            </a:r>
            <a:r>
              <a:rPr lang="en-US" altLang="zh-CN" sz="3400" spc="-15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一会儿从墙头上飞来一对黄蝴蝶</a:t>
            </a:r>
            <a:r>
              <a:rPr lang="en-US" altLang="zh-CN" sz="3400" spc="-15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一会儿又从墙头上飞走一只白蝴蝶。它们是从谁家来的</a:t>
            </a:r>
            <a:r>
              <a:rPr lang="en-US" altLang="zh-CN" sz="3400" spc="-15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又要飞到谁家去</a:t>
            </a:r>
            <a:r>
              <a:rPr lang="en-US" altLang="zh-CN" sz="3400" spc="-15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?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太阳也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不知道</a:t>
            </a:r>
            <a:r>
              <a:rPr lang="zh-CN" altLang="zh-CN" sz="3400" spc="-15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2525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28282"/>
            <a:ext cx="1011842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这段话主要写的事物有花、鸟、虫子、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、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、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、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这些事物的共同特点是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623671" y="86109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倭瓜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79921" y="164134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黄瓜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053050" y="164134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玉米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230766" y="164133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蝴蝶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49295" y="239933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自由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08128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28282"/>
            <a:ext cx="10515467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对文中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画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      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的句子理解正确的一项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是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园子里的植物和动物都成活了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长得非常好。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B.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园子里的一切植物和动物都十分自由。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这个园子没有人管理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任凭园子里的植物和动物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自生自灭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902585" y="101569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  <p:pic>
        <p:nvPicPr>
          <p:cNvPr id="8" name="image84.jpeg"/>
          <p:cNvPicPr/>
          <p:nvPr/>
        </p:nvPicPr>
        <p:blipFill rotWithShape="1">
          <a:blip r:embed="rId5"/>
          <a:srcRect l="3992" t="29184" r="4086" b="35407"/>
          <a:stretch/>
        </p:blipFill>
        <p:spPr>
          <a:xfrm>
            <a:off x="2795787" y="1259079"/>
            <a:ext cx="769997" cy="12878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51331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28282"/>
            <a:ext cx="1100645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3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作者采用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的修辞手法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把花、鸟、虫子都写活了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表现了作者对祖父的园子的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之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情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149303" y="87817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拟人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734714" y="165229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喜爱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91416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28282"/>
            <a:ext cx="11006455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4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阅读画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——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的句子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先填一填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再仿例写一写。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395" y="1652075"/>
            <a:ext cx="11255146" cy="148816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17621" y="3322403"/>
            <a:ext cx="1111892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了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就像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似的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;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了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就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像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似的。</a:t>
            </a:r>
          </a:p>
        </p:txBody>
      </p:sp>
      <p:sp>
        <p:nvSpPr>
          <p:cNvPr id="10" name="矩形 9"/>
          <p:cNvSpPr/>
          <p:nvPr/>
        </p:nvSpPr>
        <p:spPr>
          <a:xfrm>
            <a:off x="6307123" y="1776479"/>
            <a:ext cx="1338828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0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鸟飞了</a:t>
            </a:r>
          </a:p>
        </p:txBody>
      </p:sp>
      <p:sp>
        <p:nvSpPr>
          <p:cNvPr id="11" name="矩形 10"/>
          <p:cNvSpPr/>
          <p:nvPr/>
        </p:nvSpPr>
        <p:spPr>
          <a:xfrm>
            <a:off x="9789149" y="1760255"/>
            <a:ext cx="1723549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0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虫子叫了</a:t>
            </a:r>
          </a:p>
        </p:txBody>
      </p:sp>
      <p:sp>
        <p:nvSpPr>
          <p:cNvPr id="12" name="矩形 11"/>
          <p:cNvSpPr/>
          <p:nvPr/>
        </p:nvSpPr>
        <p:spPr>
          <a:xfrm>
            <a:off x="2736395" y="2510405"/>
            <a:ext cx="2492990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0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像睡醒了似的</a:t>
            </a:r>
          </a:p>
        </p:txBody>
      </p:sp>
      <p:sp>
        <p:nvSpPr>
          <p:cNvPr id="13" name="矩形 12"/>
          <p:cNvSpPr/>
          <p:nvPr/>
        </p:nvSpPr>
        <p:spPr>
          <a:xfrm>
            <a:off x="5723944" y="2498373"/>
            <a:ext cx="2877711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0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像在天上逛似的</a:t>
            </a:r>
          </a:p>
        </p:txBody>
      </p:sp>
      <p:sp>
        <p:nvSpPr>
          <p:cNvPr id="14" name="矩形 13"/>
          <p:cNvSpPr/>
          <p:nvPr/>
        </p:nvSpPr>
        <p:spPr>
          <a:xfrm>
            <a:off x="1840847" y="3351511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星星亮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540891" y="3368588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笑了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　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722190" y="3322403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云飘走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　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619853" y="4153400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去旅行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57311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60" y="1695463"/>
            <a:ext cx="11105014" cy="45397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阅读萧红的《呼兰河传》选段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回答问题。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①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呼兰河这小城里边</a:t>
            </a:r>
            <a:r>
              <a:rPr lang="en-US" altLang="zh-CN" sz="340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以前住着我的祖父</a:t>
            </a:r>
            <a:r>
              <a:rPr lang="en-US" altLang="zh-CN" sz="340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现在埋着我的祖父。</a:t>
            </a:r>
            <a:endParaRPr lang="zh-CN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②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我出生的时候</a:t>
            </a:r>
            <a:r>
              <a:rPr lang="en-US" altLang="zh-CN" sz="340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祖父已经六十多岁了</a:t>
            </a:r>
            <a:r>
              <a:rPr lang="en-US" altLang="zh-CN" sz="340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我长到四五岁</a:t>
            </a:r>
            <a:r>
              <a:rPr lang="en-US" altLang="zh-CN" sz="340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祖父就快七十了。我还没有长到二十岁</a:t>
            </a:r>
            <a:r>
              <a:rPr lang="en-US" altLang="zh-CN" sz="340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祖父就七八十岁了。祖父一过了八十</a:t>
            </a:r>
            <a:r>
              <a:rPr lang="en-US" altLang="zh-CN" sz="340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就死了。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60" y="1659367"/>
            <a:ext cx="11105014" cy="50106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阅读萧红的《呼兰河传》选段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回答问题。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722313"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③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从前那后花园的主人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而今不见了。老主人死了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小主人逃荒去了。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722313"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④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那园里的蝴蝶、蚂蚱、蜻蜓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也许还是年年仍旧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也许现在完全荒凉了。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722313"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⑤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小黄瓜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大倭瓜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也许还是年年地种着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也许现在根本没有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了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9322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456180" y="841079"/>
            <a:ext cx="1110501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短文中的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老主人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指的是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小主人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指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是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展开想象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仿照短文内容把下面的句子补充完整。</a:t>
            </a: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那园里的蝴蝶、蚂蚱、蜻蜓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也许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也许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小黄瓜</a:t>
            </a:r>
            <a:r>
              <a:rPr lang="en-US" altLang="zh-CN" sz="3400" spc="-15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大倭瓜</a:t>
            </a:r>
            <a:r>
              <a:rPr lang="en-US" altLang="zh-CN" sz="3400" spc="-15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也许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也许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373766" y="86613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祖父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6865" y="1617276"/>
            <a:ext cx="307007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萧红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(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作者本人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)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580607" y="3229704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还会飞来飞去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80244" y="4011560"/>
            <a:ext cx="36728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早已不来凑热闹了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413374" y="4011559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还会年年开花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61568" y="4781582"/>
            <a:ext cx="36728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早已被杂草替代了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83175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  <p:bldP spid="11" grpId="0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958" y="1576185"/>
            <a:ext cx="11341768" cy="5115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一、读语段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完成练习。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722313" algn="just">
              <a:lnSpc>
                <a:spcPct val="12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童年是什么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?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爷爷说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童年是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①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chǎn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dì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、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②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chú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cǎo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、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③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shōu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ɡē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庄稼</a:t>
            </a:r>
            <a:r>
              <a:rPr lang="en-US" altLang="zh-CN" sz="3400" spc="-15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是连孩子都要承担家庭责任的辛勤劳动</a:t>
            </a:r>
            <a:r>
              <a:rPr lang="en-US" altLang="zh-CN" sz="3400" spc="-15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;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爸爸说</a:t>
            </a:r>
            <a:r>
              <a:rPr lang="en-US" altLang="zh-CN" sz="3400" spc="-15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童年是追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④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hú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dié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、逮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⑤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mà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zhɑ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、捡蚌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bèng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bàng</a:t>
            </a:r>
            <a:r>
              <a:rPr lang="en-US" altLang="zh-CN" sz="340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壳、采倭</a:t>
            </a:r>
            <a:r>
              <a:rPr lang="en-US" altLang="zh-CN" sz="3400" spc="-15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 spc="-15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wō</a:t>
            </a:r>
            <a:r>
              <a:rPr lang="zh-CN" altLang="zh-CN" sz="3400" spc="-15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pc="-15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wěi</a:t>
            </a:r>
            <a:r>
              <a:rPr lang="en-US" altLang="zh-CN" sz="3400" spc="-15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瓜花</a:t>
            </a:r>
            <a:r>
              <a:rPr lang="en-US" altLang="zh-CN" sz="3400" spc="-15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是唱着歌谣与小伙伴</a:t>
            </a:r>
            <a:r>
              <a:rPr lang="en-US" altLang="zh-CN" sz="3400" spc="-15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⑥</a:t>
            </a:r>
            <a:r>
              <a:rPr lang="en-US" altLang="zh-CN" sz="3400" spc="-15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xiā</a:t>
            </a:r>
            <a:r>
              <a:rPr lang="en-US" altLang="zh-CN" sz="3400" spc="-15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spc="-15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nào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的逍遥自在。</a:t>
            </a:r>
            <a:endParaRPr lang="zh-CN" altLang="zh-CN" sz="3400" spc="-15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根据语境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看拼音写词语。</a:t>
            </a: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①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②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③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④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⑤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⑥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797813" y="4399439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08271" y="533503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铲地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979142" y="535210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锄草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383040" y="533503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收割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53164" y="597270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蝴蝶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725439" y="600181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蚂蚱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365958" y="600181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瞎闹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958" y="1576185"/>
            <a:ext cx="11341768" cy="38595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一、读语段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完成练习。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722313" algn="just">
              <a:lnSpc>
                <a:spcPct val="12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童年是什么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?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爷爷说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童年是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①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chǎn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dì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、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②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chú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cǎo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、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③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shōu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ɡē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庄稼</a:t>
            </a:r>
            <a:r>
              <a:rPr lang="en-US" altLang="zh-CN" sz="3400" spc="-15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是连孩子都要承担家庭责任的辛勤劳动</a:t>
            </a:r>
            <a:r>
              <a:rPr lang="en-US" altLang="zh-CN" sz="3400" spc="-15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;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爸爸说</a:t>
            </a:r>
            <a:r>
              <a:rPr lang="en-US" altLang="zh-CN" sz="3400" spc="-15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童年是追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④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hú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dié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、逮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⑤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mà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zhɑ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、捡蚌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bèng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bàng</a:t>
            </a:r>
            <a:r>
              <a:rPr lang="en-US" altLang="zh-CN" sz="340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壳、采倭</a:t>
            </a:r>
            <a:r>
              <a:rPr lang="en-US" altLang="zh-CN" sz="3400" spc="-15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 spc="-15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wō</a:t>
            </a:r>
            <a:r>
              <a:rPr lang="zh-CN" altLang="zh-CN" sz="3400" spc="-15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pc="-15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wěi</a:t>
            </a:r>
            <a:r>
              <a:rPr lang="en-US" altLang="zh-CN" sz="3400" spc="-15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瓜花</a:t>
            </a:r>
            <a:r>
              <a:rPr lang="en-US" altLang="zh-CN" sz="3400" spc="-15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是唱着歌谣与小伙伴</a:t>
            </a:r>
            <a:r>
              <a:rPr lang="en-US" altLang="zh-CN" sz="3400" spc="-15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⑥</a:t>
            </a:r>
            <a:r>
              <a:rPr lang="en-US" altLang="zh-CN" sz="3400" spc="-15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xiā</a:t>
            </a:r>
            <a:r>
              <a:rPr lang="en-US" altLang="zh-CN" sz="3400" spc="-15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 spc="-15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nào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的逍遥自在。</a:t>
            </a:r>
            <a:endParaRPr lang="zh-CN" altLang="zh-CN" sz="3400" spc="-15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给加点字选择正确的读音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画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NEU-BZ"/>
                <a:cs typeface="Times New Roman"/>
              </a:rPr>
              <a:t>􀳫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797813" y="4399439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10121124" y="358473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1536378" y="418008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51912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9530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3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根据右框内容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判断下面词语中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承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的意思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其中表示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承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字本义的一项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是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 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承认　　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B.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承重　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继承　　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D.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承担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65890" y="174962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  <p:pic>
        <p:nvPicPr>
          <p:cNvPr id="8" name="image9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5335069" y="2365177"/>
            <a:ext cx="6347312" cy="193608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418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二、根据要求进行选择。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下列各组词语中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都有一个加点字的读音是错误的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请选出来。</a:t>
            </a:r>
          </a:p>
          <a:p>
            <a:pPr marL="514350" indent="-514350" algn="just">
              <a:lnSpc>
                <a:spcPct val="150000"/>
              </a:lnSpc>
              <a:spcAft>
                <a:spcPts val="0"/>
              </a:spcAft>
              <a:buAutoNum type="arabicParenBoth"/>
            </a:pP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榆树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yú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B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嗡嗡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wēn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541338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旗杆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gān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D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啃树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kěn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A.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瞎子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xiā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B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下雨啰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luo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541338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拴着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shuān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D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水瓢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biáo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   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806332" y="411984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794309" y="565988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432540" y="363833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020897" y="363833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819871" y="4399435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972768" y="4427621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456604" y="5193521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807719" y="5189400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432540" y="5963541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6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444583" y="5955631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418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二、根据要求进行选择。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填入下面括号内的形近字正确的一项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是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动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牙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　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　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舍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拔　拨　瞎　割　 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B.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拔　拨　割　瞎　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拨　拔　瞎　割　 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D.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拨　拔　割　瞎</a:t>
            </a:r>
          </a:p>
        </p:txBody>
      </p:sp>
      <p:sp>
        <p:nvSpPr>
          <p:cNvPr id="6" name="矩形 5"/>
          <p:cNvSpPr/>
          <p:nvPr/>
        </p:nvSpPr>
        <p:spPr>
          <a:xfrm>
            <a:off x="8746182" y="178571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97608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2919"/>
            <a:ext cx="11261425" cy="56384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三、小志搜集了一些描写童年生活场景的佳句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请你来赏析。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这榆树在园子的西北角上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来了风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榆树先呼叫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来了雨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榆树先冒烟。太阳一出来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榆树的叶子就发光了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它们闪烁得和沙滩上的蚌壳一样。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722313"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第一句话运用了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的修辞手法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两个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先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说明榆树总是最先反映出大自然的变化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写出了榆树的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。第二句话运用了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的修辞手法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发光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 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闪烁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写出了榆树的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4653250" y="361452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拟人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342685" y="4295278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高大茂盛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268239" y="501018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比喻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816850" y="5690939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生机和活力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2919"/>
            <a:ext cx="11381741" cy="349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三、小志搜集了一些描写童年生活场景的佳句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请你来赏析。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太阳光芒四射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亮得使人睁不开眼睛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亮得蚯蚓不敢钻出地面来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蝙蝠不敢从黑暗的地方飞出来。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想象句子描写的情景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照样子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将你想象到的画面写在下面对应的方框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中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zh-CN" altLang="en-US" sz="3400"/>
          </a:p>
        </p:txBody>
      </p:sp>
      <p:grpSp>
        <p:nvGrpSpPr>
          <p:cNvPr id="11" name="组合 10"/>
          <p:cNvGrpSpPr/>
          <p:nvPr/>
        </p:nvGrpSpPr>
        <p:grpSpPr>
          <a:xfrm>
            <a:off x="470511" y="4356183"/>
            <a:ext cx="11246962" cy="2160935"/>
            <a:chOff x="470511" y="4356183"/>
            <a:chExt cx="11246962" cy="2160935"/>
          </a:xfrm>
        </p:grpSpPr>
        <p:grpSp>
          <p:nvGrpSpPr>
            <p:cNvPr id="6" name="组合 5"/>
            <p:cNvGrpSpPr/>
            <p:nvPr/>
          </p:nvGrpSpPr>
          <p:grpSpPr>
            <a:xfrm>
              <a:off x="470511" y="4356183"/>
              <a:ext cx="11246962" cy="2160935"/>
              <a:chOff x="470511" y="4356183"/>
              <a:chExt cx="11246962" cy="2160935"/>
            </a:xfrm>
          </p:grpSpPr>
          <p:pic>
            <p:nvPicPr>
              <p:cNvPr id="8" name="image10.jpeg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74527" y="4356183"/>
                <a:ext cx="11242946" cy="1635543"/>
              </a:xfrm>
              <a:prstGeom prst="rect">
                <a:avLst/>
              </a:prstGeom>
            </p:spPr>
          </p:pic>
          <p:pic>
            <p:nvPicPr>
              <p:cNvPr id="9" name="image10.jpeg"/>
              <p:cNvPicPr/>
              <p:nvPr/>
            </p:nvPicPr>
            <p:blipFill rotWithShape="1">
              <a:blip r:embed="rId5"/>
              <a:srcRect t="40682"/>
              <a:stretch/>
            </p:blipFill>
            <p:spPr>
              <a:xfrm>
                <a:off x="470511" y="5546946"/>
                <a:ext cx="11242946" cy="970172"/>
              </a:xfrm>
              <a:prstGeom prst="rect">
                <a:avLst/>
              </a:prstGeom>
            </p:spPr>
          </p:pic>
        </p:grpSp>
        <p:sp>
          <p:nvSpPr>
            <p:cNvPr id="10" name="矩形 9"/>
            <p:cNvSpPr/>
            <p:nvPr/>
          </p:nvSpPr>
          <p:spPr>
            <a:xfrm>
              <a:off x="4053110" y="5239169"/>
              <a:ext cx="4501343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en-US" altLang="zh-CN" sz="3400" smtClean="0">
                  <a:solidFill>
                    <a:srgbClr val="000000"/>
                  </a:solidFill>
                  <a:latin typeface="方正楷体_GBK"/>
                  <a:ea typeface="方正书宋_GBK"/>
                  <a:cs typeface="Times New Roman"/>
                </a:rPr>
                <a:t>—                            —</a:t>
              </a:r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834323" y="4693415"/>
            <a:ext cx="3218787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人</a:t>
            </a:r>
            <a:r>
              <a:rPr lang="en-US" altLang="zh-CN" sz="340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:</a:t>
            </a:r>
            <a:endParaRPr lang="zh-CN" altLang="en-US" sz="3400"/>
          </a:p>
        </p:txBody>
      </p:sp>
      <p:sp>
        <p:nvSpPr>
          <p:cNvPr id="13" name="矩形 12"/>
          <p:cNvSpPr/>
          <p:nvPr/>
        </p:nvSpPr>
        <p:spPr>
          <a:xfrm>
            <a:off x="4668254" y="4669782"/>
            <a:ext cx="3188368" cy="7866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蚯蚓</a:t>
            </a:r>
            <a:r>
              <a:rPr lang="en-US" altLang="zh-CN" sz="340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:</a:t>
            </a:r>
            <a:endParaRPr lang="zh-CN" altLang="en-US" sz="3400"/>
          </a:p>
        </p:txBody>
      </p:sp>
      <p:sp>
        <p:nvSpPr>
          <p:cNvPr id="14" name="矩形 13"/>
          <p:cNvSpPr/>
          <p:nvPr/>
        </p:nvSpPr>
        <p:spPr>
          <a:xfrm>
            <a:off x="8518357" y="4740012"/>
            <a:ext cx="3056021" cy="15714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pc="-3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蝙蝠</a:t>
            </a:r>
            <a:r>
              <a:rPr lang="en-US" altLang="zh-CN" sz="3400" spc="-3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:</a:t>
            </a:r>
            <a:r>
              <a:rPr lang="zh-CN" altLang="zh-CN" sz="3400" spc="-3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倒挂在洞里</a:t>
            </a:r>
            <a:r>
              <a:rPr lang="en-US" altLang="zh-CN" sz="3400" spc="-3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spc="-3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躲着不敢飞</a:t>
            </a:r>
            <a:r>
              <a:rPr lang="zh-CN" altLang="zh-CN" sz="3400" spc="-3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出去</a:t>
            </a:r>
            <a:r>
              <a:rPr lang="zh-CN" altLang="zh-CN" sz="3400" spc="-3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endParaRPr lang="zh-CN" altLang="en-US" sz="3400" spc="-300"/>
          </a:p>
        </p:txBody>
      </p:sp>
      <p:sp>
        <p:nvSpPr>
          <p:cNvPr id="15" name="矩形 14"/>
          <p:cNvSpPr/>
          <p:nvPr/>
        </p:nvSpPr>
        <p:spPr>
          <a:xfrm>
            <a:off x="963372" y="4763258"/>
            <a:ext cx="3089738" cy="1575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   </a:t>
            </a:r>
            <a:r>
              <a:rPr lang="zh-CN" altLang="zh-CN" sz="3400" b="1" spc="-300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伸出</a:t>
            </a:r>
            <a:r>
              <a:rPr lang="zh-CN" altLang="zh-CN" sz="3400" b="1" spc="-30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手挡着阳</a:t>
            </a:r>
            <a:endParaRPr lang="en-US" altLang="zh-CN" sz="3400" b="1" spc="-300">
              <a:solidFill>
                <a:srgbClr val="E72582"/>
              </a:solidFill>
              <a:latin typeface="NEU-BZ"/>
              <a:ea typeface="方正仿宋_GBK"/>
              <a:cs typeface="Times New Roman"/>
            </a:endParaRPr>
          </a:p>
          <a:p>
            <a:pPr lvl="0" algn="just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光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眯缝着双眼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728414" y="4669782"/>
            <a:ext cx="3188368" cy="15885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 smtClean="0">
                <a:solidFill>
                  <a:srgbClr val="E72582"/>
                </a:solidFill>
                <a:latin typeface="NEU-BZ"/>
                <a:ea typeface="方正楷体_GBK"/>
                <a:cs typeface="Times New Roman"/>
              </a:rPr>
              <a:t>         </a:t>
            </a:r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蜷缩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着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不</a:t>
            </a:r>
            <a:endParaRPr lang="en-US" altLang="zh-CN" sz="3400" b="1" smtClean="0">
              <a:solidFill>
                <a:srgbClr val="E72582"/>
              </a:solidFill>
              <a:latin typeface="NEU-BZ"/>
              <a:ea typeface="方正仿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敢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钻出地面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　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22829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2919"/>
            <a:ext cx="1126142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三、小志搜集了一些描写童年生活场景的佳句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请你来赏析。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太阳光芒四射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亮得使人睁不开眼睛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亮得蚯蚓不敢钻出地面来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蝙蝠不敢从黑暗的地方飞出来。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请你仿照句子的表达特点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写一写湖水清澈的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样子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41684" y="3918700"/>
            <a:ext cx="11125200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湖水清澈见底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清得能看见湖里翠绿的水草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清得可以看见湖底细碎的沙石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清得可以看见各种游动的小鱼。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 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66740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</TotalTime>
  <Words>1148</Words>
  <Application>Microsoft Office PowerPoint</Application>
  <PresentationFormat>自定义</PresentationFormat>
  <Paragraphs>154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8" baseType="lpstr">
      <vt:lpstr>Arial</vt:lpstr>
      <vt:lpstr>宋体</vt:lpstr>
      <vt:lpstr>方正书宋_GBK</vt:lpstr>
      <vt:lpstr>方正大标宋简体</vt:lpstr>
      <vt:lpstr>楷体</vt:lpstr>
      <vt:lpstr>方正楷体_GBK</vt:lpstr>
      <vt:lpstr>方正隶变_GBK</vt:lpstr>
      <vt:lpstr>Times New Roman</vt:lpstr>
      <vt:lpstr>华文宋体</vt:lpstr>
      <vt:lpstr>NEU-XT</vt:lpstr>
      <vt:lpstr>汉仪雅酷黑 95W</vt:lpstr>
      <vt:lpstr>微软雅黑</vt:lpstr>
      <vt:lpstr>NEU-BZ</vt:lpstr>
      <vt:lpstr>方正小标宋_GBK</vt:lpstr>
      <vt:lpstr>方正黑体_GBK</vt:lpstr>
      <vt:lpstr>方正大标宋_GBK</vt:lpstr>
      <vt:lpstr>Wingdings</vt:lpstr>
      <vt:lpstr>NEU-HZ</vt:lpstr>
      <vt:lpstr>方正仿宋_GBK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248</cp:revision>
  <dcterms:created xsi:type="dcterms:W3CDTF">2019-06-19T02:08:00Z</dcterms:created>
  <dcterms:modified xsi:type="dcterms:W3CDTF">2026-02-24T08:35:30Z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