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4" r:id="rId8"/>
    <p:sldId id="525" r:id="rId9"/>
    <p:sldId id="526" r:id="rId10"/>
    <p:sldId id="531" r:id="rId11"/>
    <p:sldId id="529" r:id="rId12"/>
    <p:sldId id="532" r:id="rId13"/>
    <p:sldId id="530" r:id="rId14"/>
    <p:sldId id="498" r:id="rId15"/>
    <p:sldId id="536" r:id="rId16"/>
    <p:sldId id="537" r:id="rId17"/>
    <p:sldId id="538" r:id="rId18"/>
    <p:sldId id="533" r:id="rId19"/>
    <p:sldId id="534" r:id="rId20"/>
    <p:sldId id="535" r:id="rId21"/>
    <p:sldId id="542" r:id="rId22"/>
    <p:sldId id="539" r:id="rId23"/>
    <p:sldId id="522" r:id="rId24"/>
    <p:sldId id="427" r:id="rId25"/>
  </p:sldIdLst>
  <p:sldSz cx="12192000" cy="6858000"/>
  <p:notesSz cx="6858000" cy="9144000"/>
  <p:embeddedFontLst>
    <p:embeddedFont>
      <p:font typeface="微软雅黑" pitchFamily="34" charset="-122"/>
      <p:regular r:id="rId26"/>
      <p:bold r:id="rId27"/>
    </p:embeddedFont>
    <p:embeddedFont>
      <p:font typeface="方正大标宋简体" charset="-122"/>
      <p:regular r:id="rId28"/>
    </p:embeddedFont>
    <p:embeddedFont>
      <p:font typeface="华文宋体" pitchFamily="2" charset="-122"/>
      <p:regular r:id="rId29"/>
    </p:embeddedFont>
    <p:embeddedFont>
      <p:font typeface="NEU-XT" pitchFamily="18" charset="-122"/>
      <p:regular r:id="rId30"/>
    </p:embeddedFont>
    <p:embeddedFont>
      <p:font typeface="方正小标宋_GBK" pitchFamily="65" charset="-122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方正书宋_GBK" pitchFamily="65" charset="-122"/>
      <p:regular r:id="rId36"/>
    </p:embeddedFont>
    <p:embeddedFont>
      <p:font typeface="方正楷体_GBK" pitchFamily="65" charset="-122"/>
      <p:regular r:id="rId37"/>
    </p:embeddedFont>
    <p:embeddedFont>
      <p:font typeface="NEU-HZ" pitchFamily="2" charset="-122"/>
      <p:regular r:id="rId38"/>
      <p:italic r:id="rId39"/>
    </p:embeddedFont>
    <p:embeddedFont>
      <p:font typeface="NEU-BZ" pitchFamily="2" charset="-122"/>
      <p:regular r:id="rId40"/>
      <p:bold r:id="rId41"/>
      <p:italic r:id="rId42"/>
      <p:boldItalic r:id="rId43"/>
    </p:embeddedFont>
    <p:embeddedFont>
      <p:font typeface="方正仿宋_GBK" pitchFamily="65" charset="-122"/>
      <p:regular r:id="rId44"/>
    </p:embeddedFont>
    <p:embeddedFont>
      <p:font typeface="方正黑体_GBK" pitchFamily="65" charset="-122"/>
      <p:regular r:id="rId45"/>
    </p:embeddedFont>
    <p:embeddedFont>
      <p:font typeface="方正隶变_GBK" pitchFamily="65" charset="-122"/>
      <p:regular r:id="rId46"/>
    </p:embeddedFont>
    <p:embeddedFont>
      <p:font typeface="方正大标宋_GBK" pitchFamily="65" charset="-122"/>
      <p:regular r:id="rId47"/>
    </p:embeddedFont>
    <p:embeddedFont>
      <p:font typeface="MS Gothic" pitchFamily="49" charset="-128"/>
      <p:regular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font" Target="fonts/font22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font" Target="fonts/font20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font" Target="fonts/font2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42986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五、先按从小到大的顺序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完成下面的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年龄轴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再根据语境填入适当的年龄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称谓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俗话说六十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七十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曾祖母今年百岁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可以称得上是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老人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9455" y="245950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37666" y="242509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9455" y="326224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期颐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772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37030"/>
            <a:ext cx="11249394" cy="4939812"/>
            <a:chOff x="505459" y="837030"/>
            <a:chExt cx="11249394" cy="4939812"/>
          </a:xfrm>
        </p:grpSpPr>
        <p:sp>
          <p:nvSpPr>
            <p:cNvPr id="3" name="矩形 2"/>
            <p:cNvSpPr/>
            <p:nvPr/>
          </p:nvSpPr>
          <p:spPr>
            <a:xfrm>
              <a:off x="505459" y="837030"/>
              <a:ext cx="11249394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六、品读例句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从下面的情境中任选一个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照样子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写一写时间流逝得快或慢的体验。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BZ"/>
                  <a:ea typeface="宋体"/>
                  <a:cs typeface="Times New Roman"/>
                </a:rPr>
                <a:t>◆</a:t>
              </a:r>
              <a:r>
                <a:rPr lang="en-US" altLang="zh-CN" sz="34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几十年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几百年</a:t>
              </a:r>
              <a:r>
                <a:rPr lang="en-US" altLang="zh-CN" sz="340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时间一转眼就过去了。成千上万只绿翅膀的苍蝇和八只脚的蜘蛛来了又去了。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BZ"/>
                  <a:ea typeface="宋体"/>
                  <a:cs typeface="Times New Roman"/>
                </a:rPr>
                <a:t>◆</a:t>
              </a:r>
              <a:r>
                <a:rPr lang="en-US" altLang="zh-CN" sz="3400">
                  <a:latin typeface="Calibri"/>
                  <a:ea typeface="方正楷体_GBK"/>
                  <a:cs typeface="Times New Roman"/>
                </a:rPr>
                <a:t> 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今天我向妈妈撒了谎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爸爸知道后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对我进行了</a:t>
              </a:r>
              <a:r>
                <a:rPr lang="en-US" altLang="zh-CN" sz="3400" spc="-150"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狂风暴雨</a:t>
              </a:r>
              <a:r>
                <a:rPr lang="en-US" altLang="zh-CN" sz="3400" spc="-150"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般的批评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虽然只有短短的几分钟</a:t>
              </a:r>
              <a:r>
                <a:rPr lang="en-US" altLang="zh-CN" sz="3400" spc="-150"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但我觉得仿佛过了</a:t>
              </a:r>
              <a:r>
                <a:rPr lang="zh-CN" altLang="zh-CN" sz="3400" spc="-150">
                  <a:latin typeface="Calibri"/>
                  <a:ea typeface="方正楷体_GBK"/>
                  <a:cs typeface="Times New Roman"/>
                </a:rPr>
                <a:t>一个世纪</a:t>
              </a:r>
              <a:r>
                <a:rPr lang="zh-CN" altLang="zh-CN" sz="3400" spc="-150" smtClean="0"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400" spc="-150"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1023488" y="2867467"/>
              <a:ext cx="157533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2382245" y="2867398"/>
              <a:ext cx="157533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4700331" y="2831371"/>
              <a:ext cx="157533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4700330" y="5149398"/>
              <a:ext cx="157533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 smtClean="0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22">
              <a:extLst>
                <a:ext uri="{FF2B5EF4-FFF2-40B4-BE49-F238E27FC236}">
                  <a16:creationId xmlns:a16="http://schemas.microsoft.com/office/drawing/2014/main" xmlns="" id="{B6D7B695-EFC8-44E0-BD6D-60765652EDCB}"/>
                </a:ext>
              </a:extLst>
            </p:cNvPr>
            <p:cNvSpPr txBox="1"/>
            <p:nvPr/>
          </p:nvSpPr>
          <p:spPr>
            <a:xfrm>
              <a:off x="9304409" y="5161289"/>
              <a:ext cx="199324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02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1083" y="2324232"/>
            <a:ext cx="1083814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比赛结束了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到底是谁获得第一名呢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我焦急地等待着结果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虽然只有短短的三分钟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我却觉得仿佛过了一个世纪。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游乐场里的设施太好玩了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太刺激了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一小时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两小时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一天一转眼就过去了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我不得不依依不舍地离开了。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927584"/>
            <a:ext cx="8273716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比赛结束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等待宣布结果的那三分钟。　</a:t>
            </a:r>
            <a:endParaRPr lang="en-US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游乐场真是太好玩了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转眼一天就过去了。</a:t>
            </a:r>
            <a:endParaRPr lang="zh-CN" altLang="en-US" sz="34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469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7691" y="880965"/>
            <a:ext cx="109042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七、用修改符号修改下面的一段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话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indent="722313" algn="just">
              <a:lnSpc>
                <a:spcPct val="200000"/>
              </a:lnSpc>
              <a:spcAft>
                <a:spcPts val="0"/>
              </a:spcAft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在实践活动课上，老师请张小华讲“阿凡提巧斗财主”的故事。张小华因为嗓子有些嘶哑，可是讲得很认真。同学们也听得很认真，教室里雅雀无声。他正讲完，老师首先是第一个鼓掌，同学们也跟着爆发出猛烈的掌声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904208" y="1729674"/>
            <a:ext cx="3980436" cy="1128034"/>
            <a:chOff x="7904208" y="1729674"/>
            <a:chExt cx="3980436" cy="1128034"/>
          </a:xfrm>
        </p:grpSpPr>
        <p:grpSp>
          <p:nvGrpSpPr>
            <p:cNvPr id="8" name="组合 7"/>
            <p:cNvGrpSpPr/>
            <p:nvPr/>
          </p:nvGrpSpPr>
          <p:grpSpPr>
            <a:xfrm>
              <a:off x="7904208" y="1766629"/>
              <a:ext cx="1145650" cy="1091079"/>
              <a:chOff x="4269685" y="2187348"/>
              <a:chExt cx="1145650" cy="109107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9453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0833084" y="1761320"/>
              <a:ext cx="1051560" cy="1091079"/>
              <a:chOff x="3688080" y="2187348"/>
              <a:chExt cx="1051560" cy="1091079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36880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 rot="5400000">
                <a:off x="4149387" y="2356597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8479534" y="1729674"/>
              <a:ext cx="291458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《                   》</a:t>
              </a:r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642379" y="2799125"/>
            <a:ext cx="2086033" cy="1105055"/>
            <a:chOff x="2642379" y="2763029"/>
            <a:chExt cx="2086033" cy="1105055"/>
          </a:xfrm>
        </p:grpSpPr>
        <p:grpSp>
          <p:nvGrpSpPr>
            <p:cNvPr id="17" name="组合 16"/>
            <p:cNvGrpSpPr/>
            <p:nvPr/>
          </p:nvGrpSpPr>
          <p:grpSpPr>
            <a:xfrm>
              <a:off x="2642379" y="2777005"/>
              <a:ext cx="2086033" cy="1091079"/>
              <a:chOff x="2872726" y="2187348"/>
              <a:chExt cx="2086033" cy="109107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4020295" y="2726165"/>
                <a:ext cx="938464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872726" y="2187348"/>
                <a:ext cx="1056701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5400000">
                <a:off x="4029932" y="2237142"/>
                <a:ext cx="396240" cy="59725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642379" y="2763029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虽然</a:t>
              </a:r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76709" y="2816312"/>
            <a:ext cx="2086033" cy="1105055"/>
            <a:chOff x="2642379" y="2763029"/>
            <a:chExt cx="2086033" cy="110505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42379" y="2777005"/>
              <a:ext cx="2086033" cy="1091079"/>
              <a:chOff x="2872726" y="2187348"/>
              <a:chExt cx="2086033" cy="1091079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4020295" y="2726165"/>
                <a:ext cx="938464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2872726" y="2187348"/>
                <a:ext cx="1056701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 rot="5400000">
                <a:off x="4029932" y="2237142"/>
                <a:ext cx="396240" cy="59725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642379" y="2763029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但是</a:t>
              </a:r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60458" y="3812473"/>
            <a:ext cx="1126925" cy="1128034"/>
            <a:chOff x="5840410" y="3828521"/>
            <a:chExt cx="1126925" cy="1128034"/>
          </a:xfrm>
        </p:grpSpPr>
        <p:grpSp>
          <p:nvGrpSpPr>
            <p:cNvPr id="36" name="组合 35"/>
            <p:cNvGrpSpPr/>
            <p:nvPr/>
          </p:nvGrpSpPr>
          <p:grpSpPr>
            <a:xfrm>
              <a:off x="5915775" y="3865476"/>
              <a:ext cx="1051560" cy="1091079"/>
              <a:chOff x="3688080" y="2187348"/>
              <a:chExt cx="1051560" cy="1091079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36880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5400000">
                <a:off x="4149387" y="2356597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5840410" y="3828521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雀</a:t>
              </a:r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203617" y="3789109"/>
            <a:ext cx="1193778" cy="1122725"/>
            <a:chOff x="9203617" y="3789109"/>
            <a:chExt cx="1193778" cy="1122725"/>
          </a:xfrm>
        </p:grpSpPr>
        <p:grpSp>
          <p:nvGrpSpPr>
            <p:cNvPr id="41" name="组合 40"/>
            <p:cNvGrpSpPr/>
            <p:nvPr/>
          </p:nvGrpSpPr>
          <p:grpSpPr>
            <a:xfrm>
              <a:off x="9203617" y="3820755"/>
              <a:ext cx="1145650" cy="1091079"/>
              <a:chOff x="4269685" y="2187348"/>
              <a:chExt cx="1145650" cy="1091079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4269685" y="2726165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4945380" y="2187348"/>
                <a:ext cx="469955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4549140" y="2369619"/>
                <a:ext cx="396240" cy="358341"/>
              </a:xfrm>
              <a:custGeom>
                <a:avLst/>
                <a:gdLst>
                  <a:gd name="connsiteX0" fmla="*/ 0 w 396240"/>
                  <a:gd name="connsiteY0" fmla="*/ 358341 h 358341"/>
                  <a:gd name="connsiteX1" fmla="*/ 76200 w 396240"/>
                  <a:gd name="connsiteY1" fmla="*/ 45921 h 358341"/>
                  <a:gd name="connsiteX2" fmla="*/ 396240 w 396240"/>
                  <a:gd name="connsiteY2" fmla="*/ 7821 h 3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6240" h="358341">
                    <a:moveTo>
                      <a:pt x="0" y="358341"/>
                    </a:moveTo>
                    <a:cubicBezTo>
                      <a:pt x="5080" y="231341"/>
                      <a:pt x="10160" y="104341"/>
                      <a:pt x="76200" y="45921"/>
                    </a:cubicBezTo>
                    <a:cubicBezTo>
                      <a:pt x="142240" y="-12499"/>
                      <a:pt x="269240" y="-2339"/>
                      <a:pt x="396240" y="7821"/>
                    </a:cubicBezTo>
                  </a:path>
                </a:pathLst>
              </a:custGeom>
              <a:ln w="15875">
                <a:solidFill>
                  <a:srgbClr val="E72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9776712" y="3789109"/>
              <a:ext cx="62068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刚</a:t>
              </a:r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6020" y="4739228"/>
            <a:ext cx="2058711" cy="1348239"/>
            <a:chOff x="7016436" y="3859272"/>
            <a:chExt cx="2058711" cy="1348239"/>
          </a:xfrm>
        </p:grpSpPr>
        <p:sp>
          <p:nvSpPr>
            <p:cNvPr id="48" name="弧形 47"/>
            <p:cNvSpPr/>
            <p:nvPr/>
          </p:nvSpPr>
          <p:spPr>
            <a:xfrm rot="17308256">
              <a:off x="7950014" y="4082378"/>
              <a:ext cx="973850" cy="1276416"/>
            </a:xfrm>
            <a:prstGeom prst="arc">
              <a:avLst/>
            </a:prstGeom>
            <a:ln w="19050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016436" y="3859272"/>
              <a:ext cx="1632949" cy="1228776"/>
              <a:chOff x="7016436" y="3859272"/>
              <a:chExt cx="1632949" cy="1228776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7016436" y="4535786"/>
                <a:ext cx="1321806" cy="552262"/>
              </a:xfrm>
              <a:prstGeom prst="roundRect">
                <a:avLst/>
              </a:prstGeom>
              <a:noFill/>
              <a:ln w="19050">
                <a:solidFill>
                  <a:srgbClr val="E7258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7848053" y="3859272"/>
                <a:ext cx="801332" cy="676514"/>
                <a:chOff x="7848053" y="3859272"/>
                <a:chExt cx="801332" cy="676514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7848053" y="3920233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8027099" y="3859272"/>
                  <a:ext cx="622286" cy="61555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3400" b="1">
                      <a:solidFill>
                        <a:srgbClr val="E72582"/>
                      </a:solidFill>
                      <a:latin typeface="NEU-BZ"/>
                      <a:ea typeface="方正仿宋_GBK"/>
                      <a:cs typeface="Times New Roman"/>
                    </a:rPr>
                    <a:t>。</a:t>
                  </a:r>
                  <a:endParaRPr lang="zh-CN" altLang="en-US"/>
                </a:p>
              </p:txBody>
            </p:sp>
          </p:grpSp>
        </p:grpSp>
      </p:grpSp>
      <p:grpSp>
        <p:nvGrpSpPr>
          <p:cNvPr id="62" name="组合 61"/>
          <p:cNvGrpSpPr/>
          <p:nvPr/>
        </p:nvGrpSpPr>
        <p:grpSpPr>
          <a:xfrm>
            <a:off x="6037952" y="5415742"/>
            <a:ext cx="5356162" cy="1287606"/>
            <a:chOff x="6037952" y="5415742"/>
            <a:chExt cx="5356162" cy="1287606"/>
          </a:xfrm>
        </p:grpSpPr>
        <p:sp>
          <p:nvSpPr>
            <p:cNvPr id="58" name="圆角矩形 57"/>
            <p:cNvSpPr/>
            <p:nvPr/>
          </p:nvSpPr>
          <p:spPr>
            <a:xfrm>
              <a:off x="7824278" y="5415742"/>
              <a:ext cx="3569836" cy="552262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0800000">
              <a:off x="8475498" y="5968005"/>
              <a:ext cx="396240" cy="358341"/>
            </a:xfrm>
            <a:custGeom>
              <a:avLst/>
              <a:gdLst>
                <a:gd name="connsiteX0" fmla="*/ 0 w 396240"/>
                <a:gd name="connsiteY0" fmla="*/ 358341 h 358341"/>
                <a:gd name="connsiteX1" fmla="*/ 76200 w 396240"/>
                <a:gd name="connsiteY1" fmla="*/ 45921 h 358341"/>
                <a:gd name="connsiteX2" fmla="*/ 396240 w 396240"/>
                <a:gd name="connsiteY2" fmla="*/ 7821 h 3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240" h="358341">
                  <a:moveTo>
                    <a:pt x="0" y="358341"/>
                  </a:moveTo>
                  <a:cubicBezTo>
                    <a:pt x="5080" y="231341"/>
                    <a:pt x="10160" y="104341"/>
                    <a:pt x="76200" y="45921"/>
                  </a:cubicBezTo>
                  <a:cubicBezTo>
                    <a:pt x="142240" y="-12499"/>
                    <a:pt x="269240" y="-2339"/>
                    <a:pt x="396240" y="7821"/>
                  </a:cubicBezTo>
                </a:path>
              </a:pathLst>
            </a:custGeom>
            <a:ln w="15875">
              <a:solidFill>
                <a:srgbClr val="E725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059802" y="6119441"/>
              <a:ext cx="2376627" cy="552262"/>
            </a:xfrm>
            <a:prstGeom prst="roundRect">
              <a:avLst/>
            </a:prstGeom>
            <a:noFill/>
            <a:ln w="19050">
              <a:solidFill>
                <a:srgbClr val="E725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6037952" y="6087795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热烈地鼓掌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021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田忌和齐威王的对阵就要开始了。比赛双方摩拳擦掌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跃跃欲试。观众们也兴致勃勃地猜测着比赛结果。就在这时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孙膑把田忌请到一边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悄悄地把办法告诉了他。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第一场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田忌先用下等马对齐威王的上等马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齐威王的马遥遥领先。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田忌输了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但他不动声色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一点儿都不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着急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八、阅读课文选段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接着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第二场比赛开始了。田忌用上等马对齐威王的中等马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胜了第二场。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田忌微微一笑。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第三场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田忌用中等马对齐威王的下等马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又胜了一场。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田忌满意地笑了。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比赛结束了。田忌胜两场输一场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赢了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齐威王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53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选段中画线句是对田忌的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这三处描写体现了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文中孙膑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的方法取得了胜利。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声东击西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擒贼擒王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以己之长耗敌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短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229387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55808" y="1653372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田忌沉稳、镇定、胸有成竹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8382" y="2664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2417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孙膑把田忌请到一边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悄悄地把办法告诉了他。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孙膑告诉田忌什么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把他的话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写下来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2054" y="2535068"/>
            <a:ext cx="102148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你先用下等马对他的上等马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然后用上等马对他的中等马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最后用中等马对他的下等马。输一场胜两场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你这样就赢了。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344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下面是几位同学课后的交流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其中说法错误的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遇到问题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要善于听取别人的意见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不能固执己见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墨守成规。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婉君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遇到问题要仔细观察、研究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多动脑筋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选择最佳方案。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在任何比赛中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如果输了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只要改变一下出场顺序就可以了。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69657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11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749"/>
            <a:ext cx="110064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>
                <a:latin typeface="Calibri"/>
                <a:ea typeface="方正黑体_GBK"/>
                <a:cs typeface="Times New Roman"/>
              </a:rPr>
              <a:t>九、小明想在网上查阅古代运用谋略取得胜利的故事</a:t>
            </a:r>
            <a:r>
              <a:rPr lang="en-US" altLang="zh-CN" sz="32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黑体_GBK"/>
                <a:cs typeface="Times New Roman"/>
              </a:rPr>
              <a:t>于是点开了下面的网页</a:t>
            </a:r>
            <a:r>
              <a:rPr lang="en-US" altLang="zh-CN" sz="32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黑体_GBK"/>
                <a:cs typeface="Times New Roman"/>
              </a:rPr>
              <a:t>请你完成练习。</a:t>
            </a:r>
            <a:endParaRPr lang="zh-CN" altLang="zh-CN" sz="32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505460" y="2034411"/>
            <a:ext cx="2919309" cy="4577389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小标宋_GBK" charset="-122"/>
                <a:cs typeface="Times New Roman" pitchFamily="18" charset="0"/>
              </a:rPr>
              <a:t>网页简介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R="0" lvl="0" indent="722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本网页精心挑选了中国古代闪耀着思维火花的各类智谋故事</a:t>
            </a:r>
            <a:r>
              <a:rPr kumimoji="0" lang="en-US" altLang="zh-CN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它们有着曲折生动的情节和栩栩如生的人物。这些智谋故事</a:t>
            </a:r>
            <a:r>
              <a:rPr kumimoji="0" lang="en-US" altLang="zh-CN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能给孩子们带来许多启迪</a:t>
            </a:r>
            <a:r>
              <a:rPr kumimoji="0" lang="en-US" altLang="zh-CN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让孩子们学习故事中人物善于思考和临危不惧的特点</a:t>
            </a:r>
            <a:r>
              <a:rPr kumimoji="0" lang="en-US" altLang="zh-CN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spc="-150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变得机智而理性。</a:t>
            </a:r>
            <a:endParaRPr kumimoji="0" lang="zh-CN" altLang="en-US" sz="2400" b="0" i="0" u="none" strike="noStrike" cap="none" spc="-150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765879" y="1873810"/>
            <a:ext cx="8188620" cy="4946721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72000" tIns="72000" rIns="72000" bIns="72000" numCol="1" anchor="t" anchorCtr="0" compatLnSpc="1">
            <a:prstTxWarp prst="textNoShape">
              <a:avLst/>
            </a:prstTxWarp>
            <a:spAutoFit/>
          </a:bodyPr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67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小标宋_GBK" charset="-122"/>
                <a:cs typeface="Times New Roman" pitchFamily="18" charset="0"/>
              </a:rPr>
              <a:t>火烧乌巢</a:t>
            </a: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722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东汉末年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袁绍率领十万大军攻打曹操所在的许昌。袁绍的兵力占优势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曹操据守官渡不敢轻易出兵。双方相持许久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曹操处境困难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前方兵少粮缺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士卒疲乏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后方也不稳固。而袁绍则派车运粮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调集了一万多车粮草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囤聚在大本营以北的乌巢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但他没有派重兵防守。袁绍的谋士许攸因故投奔曹操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告诉了曹操这一情况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并向他献上了一条妙计。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722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曹操听罢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立刻派人守好大营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自己则带领五千骑兵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连夜向乌巢进发。曹军到了乌巢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就围住乌巢粮仓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放起大火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把一万多车粮草烧得一干二净。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R="0" lvl="0" indent="722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正在官渡的袁军将士听说乌巢起火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补给全部被烧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都惊慌失措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整个军营军心涣散。袁绍手下的大将张郃、高览带兵投降。曹军乘势猛攻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袁军丢盔弃甲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楷体_GBK" pitchFamily="65" charset="-122"/>
                <a:cs typeface="Times New Roman" pitchFamily="18" charset="0"/>
              </a:rPr>
              <a:t>大败而逃。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1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8589"/>
            <a:ext cx="112373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sōu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轮船在大海上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hánɡ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xínɡ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一只猴子在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上十分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地玩耍。一个水手拿起枪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zhǔn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猴子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898079" y="1833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68589" y="1887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95261" y="2664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桅杆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54440" y="25790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8033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瞄准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96939" y="342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吓唬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3220"/>
            <a:ext cx="1134564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结合材料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判断下列说法是否正确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正确的画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错误的画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“✕”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根据网页简介和故事可以推断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小明查阅的故事类型是智谋故事。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通过阅读《火烧乌巢》这个故事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小明知道了曹操夜袭乌巢是为了盗取袁军粮草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解决曹军粮草紧缺的难题。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小明想要阅读一些中外名家的经典著作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也可以在这个网页中查找。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81071" y="28151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0579454" y="427075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071513" y="567686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311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75092"/>
            <a:ext cx="112614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请你借助思维导图推测许攸给曹操献计前的思维过程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感受人物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形象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从许攸的思维过程中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我感受到了他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特点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326605"/>
            <a:ext cx="116014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56590" y="3011639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前方兵少粮缺</a:t>
            </a:r>
            <a:endParaRPr lang="zh-CN" altLang="en-US" sz="32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64878" y="4222815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粮草充足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9390" y="3567898"/>
            <a:ext cx="327957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袁军在乌巢的粮草无重兵防守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67783" y="3567897"/>
            <a:ext cx="322894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烧毁袁军在乌巢的粮草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88965" y="5566341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富有智谋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033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23220"/>
            <a:ext cx="1100645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概括故事的起因、经过、结果。</a:t>
            </a:r>
            <a:endParaRPr lang="zh-CN" altLang="en-US" sz="340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1727367"/>
            <a:ext cx="11595100" cy="236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563089" y="2225307"/>
            <a:ext cx="32635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袁绍率领重兵攻打曹操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曹操兵力弱于袁绍。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68900" y="2204085"/>
            <a:ext cx="327957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许攸向曹操献计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曹操火烧袁军在乌巢的粮草。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54965" y="2201745"/>
            <a:ext cx="327957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袁军军心涣散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曹操乘势猛攻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大败袁军。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859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216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十、习作。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在广阔无边、黄沙弥漫的沙漠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一行行清晰的脚印通向远方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请根据上面的开头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续写故事。注意在写的时候要展开合理的想象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把遇到的困境、求生的方法、曲折的过程写具体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如果能把心情的变化写出来就更好了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500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下列词语中加点字读音完全正确的一组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桅杆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gǎn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瞄准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忌赛马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引荐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模仿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摇摇晃晃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huǎng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策略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自愧弗如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龇牙咧嘴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8846" y="18579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1179" y="28615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62716" y="28615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60281" y="28615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1179" y="36295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62715" y="36356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46466" y="3611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2418" y="44457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63292" y="44216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83707" y="44216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3565" y="51896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62714" y="51896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781775" y="51775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下列词语中没有错别字的一组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名誊　　吓唬　 海鸥　 同势而立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纽转　　钩子　 输羸　 风平浪静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眼巴巴　拳头　 逗笑　 大喊大叫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冒子　　矛盾　 嘶打　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摇摇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领先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8488" y="10397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55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加点字意思不同的一组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冀复得兔　重复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道旁李　道路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冀复得兔　希冀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誉之曰　荣誉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下列故事不是运用谋略取得胜利的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空城计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吴用智取生辰纲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围魏救赵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邯郸学步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6104" y="21008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32803" y="20840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93531" y="208402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174623" y="208402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3980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48637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65853" y="28495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598049" y="28567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65604" y="1015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65604" y="3422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734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3336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三、补全下列词语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胸有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兴致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(        )(        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不得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比喻做事之前心中已有充分的考虑的词语是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我想到了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件事。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819871" y="1833844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76433" y="1838889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628322"/>
            <a:ext cx="2242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0726" y="2546811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哭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41896" y="317439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胸有成竹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1684" y="3782964"/>
            <a:ext cx="1051159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用我的水彩笔把自己的整张脸涂满了颜色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吾盾之坚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坚固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弗能应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兔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铁杵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针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39760" y="2088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9760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95660" y="2578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守候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44636" y="338591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萤火虫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7976" y="33859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338333" y="4201865"/>
            <a:ext cx="2198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缘故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原因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1276" y="42018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94479" y="28847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965155" y="28736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4833" y="36739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53946" y="367731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66496" y="44408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08686" y="44562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2986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五、先按从小到大的顺序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完成下面的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年龄轴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再根据语境填入适当的年龄称谓。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⑤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8202" y="2745470"/>
            <a:ext cx="10720970" cy="18866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6056" y="47676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豆蔻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74945" y="47625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弱冠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08687" y="478158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06313" y="475751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花甲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12472" y="4616228"/>
            <a:ext cx="105670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古稀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429867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五、先按从小到大的顺序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完成下面的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年龄轴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再根据语境填入适当的年龄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称谓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表姐刚上初二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爷爷说她正值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年华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要趁青春年少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树立远大理想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将来报效祖国。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人一旦到了四十岁就迈入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6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之年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干什么都有点力不从心了。</a:t>
            </a:r>
            <a:r>
              <a:rPr lang="en-US" altLang="zh-CN" sz="36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爸爸边叹气边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说</a:t>
            </a:r>
            <a:r>
              <a:rPr lang="zh-CN" altLang="zh-CN" sz="36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5791" y="237190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豆蔻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64686" y="399617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1551</Words>
  <Application>Microsoft Office PowerPoint</Application>
  <PresentationFormat>自定义</PresentationFormat>
  <Paragraphs>226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楷体</vt:lpstr>
      <vt:lpstr>微软雅黑</vt:lpstr>
      <vt:lpstr>方正大标宋简体</vt:lpstr>
      <vt:lpstr>华文宋体</vt:lpstr>
      <vt:lpstr>NEU-XT</vt:lpstr>
      <vt:lpstr>方正小标宋_GBK</vt:lpstr>
      <vt:lpstr>Calibri</vt:lpstr>
      <vt:lpstr>方正书宋_GBK</vt:lpstr>
      <vt:lpstr>方正楷体_GBK</vt:lpstr>
      <vt:lpstr>Wingdings</vt:lpstr>
      <vt:lpstr>NEU-HZ</vt:lpstr>
      <vt:lpstr>NEU-BZ</vt:lpstr>
      <vt:lpstr>方正仿宋_GBK</vt:lpstr>
      <vt:lpstr>Times New Roman</vt:lpstr>
      <vt:lpstr>方正黑体_GBK</vt:lpstr>
      <vt:lpstr>汉仪雅酷黑 95W</vt:lpstr>
      <vt:lpstr>方正隶变_GBK</vt:lpstr>
      <vt:lpstr>方正大标宋_GBK</vt:lpstr>
      <vt:lpstr>MS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2026-03-18T01:29:41Z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