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11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方正宋黑_GBK" pitchFamily="65" charset="-122"/>
      <p:regular r:id="rId23"/>
    </p:embeddedFont>
    <p:embeddedFont>
      <p:font typeface="方正魏碑_GBK" pitchFamily="65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楷体_GBK" pitchFamily="65" charset="-122"/>
      <p:regular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第五单元综合练习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altLang="zh-CN" sz="5400">
                <a:latin typeface="方正宋黑_GBK" pitchFamily="65" charset="-122"/>
                <a:ea typeface="方正宋黑_GBK" pitchFamily="65" charset="-122"/>
                <a:cs typeface="汉仪雅酷黑 95W" panose="020B0A04020202020204" charset="-122"/>
              </a:rPr>
              <a:t>(</a:t>
            </a:r>
            <a:r>
              <a:rPr lang="zh-CN" altLang="en-US" sz="5400">
                <a:latin typeface="方正宋黑_GBK" pitchFamily="65" charset="-122"/>
                <a:ea typeface="方正宋黑_GBK" pitchFamily="65" charset="-122"/>
                <a:cs typeface="汉仪雅酷黑 95W" panose="020B0A04020202020204" charset="-122"/>
              </a:rPr>
              <a:t>习作</a:t>
            </a:r>
            <a:r>
              <a:rPr lang="en-US" altLang="zh-CN" sz="5400">
                <a:latin typeface="方正宋黑_GBK" pitchFamily="65" charset="-122"/>
                <a:ea typeface="方正宋黑_GBK" pitchFamily="65" charset="-122"/>
                <a:cs typeface="汉仪雅酷黑 95W" panose="020B0A04020202020204" charset="-122"/>
              </a:rPr>
              <a:t>:</a:t>
            </a:r>
            <a:r>
              <a:rPr lang="zh-CN" altLang="en-US" sz="5400">
                <a:latin typeface="方正宋黑_GBK" pitchFamily="65" charset="-122"/>
                <a:ea typeface="方正宋黑_GBK" pitchFamily="65" charset="-122"/>
                <a:cs typeface="汉仪雅酷黑 95W" panose="020B0A04020202020204" charset="-122"/>
              </a:rPr>
              <a:t>形形式式的人</a:t>
            </a:r>
            <a:r>
              <a:rPr lang="en-US" altLang="zh-CN" sz="5400">
                <a:latin typeface="方正宋黑_GBK" pitchFamily="65" charset="-122"/>
                <a:ea typeface="方正宋黑_GBK" pitchFamily="65" charset="-122"/>
                <a:cs typeface="汉仪雅酷黑 95W" panose="020B0A04020202020204" charset="-122"/>
              </a:rPr>
              <a:t>)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  <a:latin typeface="方正宋黑_GBK" pitchFamily="65" charset="-122"/>
              <a:ea typeface="方正宋黑_GBK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304004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568907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58429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2981"/>
            <a:ext cx="8421972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一、填一填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理清自己本次习作的思路。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265534"/>
              </p:ext>
            </p:extLst>
          </p:nvPr>
        </p:nvGraphicFramePr>
        <p:xfrm>
          <a:off x="637673" y="1666916"/>
          <a:ext cx="10874243" cy="4914358"/>
        </p:xfrm>
        <a:graphic>
          <a:graphicData uri="http://schemas.openxmlformats.org/drawingml/2006/table">
            <a:tbl>
              <a:tblPr firstRow="1" firstCol="1" bandRow="1"/>
              <a:tblGrid>
                <a:gridCol w="1130969"/>
                <a:gridCol w="7700903"/>
                <a:gridCol w="2042371"/>
              </a:tblGrid>
              <a:tr h="5589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人物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特点及典型事例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描写方法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33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特点</a:t>
                      </a:r>
                      <a:r>
                        <a:rPr lang="en-US" sz="3000">
                          <a:effectLst/>
                          <a:latin typeface="NEU-BZ"/>
                          <a:ea typeface="宋体"/>
                          <a:cs typeface="Times New Roman"/>
                        </a:rPr>
                        <a:t>①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0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事例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0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</a:t>
                      </a:r>
                      <a:r>
                        <a:rPr lang="en-US" altLang="zh-CN" sz="30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0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                                                                               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0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                                                                               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3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特点</a:t>
                      </a:r>
                      <a:r>
                        <a:rPr lang="en-US" sz="3000">
                          <a:effectLst/>
                          <a:latin typeface="NEU-BZ"/>
                          <a:ea typeface="宋体"/>
                          <a:cs typeface="Times New Roman"/>
                        </a:rPr>
                        <a:t>②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0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       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000" u="sng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事例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:</a:t>
                      </a:r>
                      <a:r>
                        <a:rPr lang="zh-CN" sz="30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0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                   </a:t>
                      </a:r>
                      <a:r>
                        <a:rPr lang="en-US" altLang="zh-CN" sz="30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 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3000" u="sng" smtClean="0">
                          <a:effectLst/>
                          <a:latin typeface="NEU-BZ"/>
                          <a:ea typeface="宋体"/>
                          <a:cs typeface="Times New Roman"/>
                        </a:rPr>
                        <a:t>                                                                              </a:t>
                      </a:r>
                      <a:endParaRPr lang="zh-CN" altLang="zh-CN" sz="3000" smtClean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0852"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结尾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概括特点</a:t>
                      </a:r>
                      <a:r>
                        <a:rPr lang="en-US" sz="30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表达</a:t>
                      </a:r>
                      <a:r>
                        <a:rPr lang="zh-CN" sz="30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情感</a:t>
                      </a:r>
                      <a:r>
                        <a:rPr lang="en-US" sz="30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):</a:t>
                      </a:r>
                      <a:endParaRPr lang="zh-CN" sz="30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4789" y="3233989"/>
            <a:ext cx="10035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</a:t>
            </a:r>
            <a:endParaRPr lang="zh-CN" altLang="en-US" sz="30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/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哥哥</a:t>
            </a:r>
            <a:endParaRPr lang="zh-CN" altLang="en-US" sz="30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45268" y="2237334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喜爱篮球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9871" y="2104989"/>
            <a:ext cx="755273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他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的房间里贴满了篮球明星广告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家里的客厅都挂着一个篮球圈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吃完饭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喝完水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都要打上两个球。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22957" y="2495325"/>
            <a:ext cx="18889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动作描写、语言描写、侧面描写</a:t>
            </a:r>
            <a:endParaRPr lang="zh-CN" altLang="en-US" sz="30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268" y="4057975"/>
            <a:ext cx="364715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努力、坚持、不服输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20817" y="4467589"/>
            <a:ext cx="6990836" cy="1235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每天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放学后都要练球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学校有球赛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他总是第一个报名。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52841" y="4249652"/>
            <a:ext cx="2117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神态描写、动作描写、语言描写</a:t>
            </a:r>
            <a:endParaRPr lang="zh-CN" altLang="en-US" sz="30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00863" y="5938593"/>
            <a:ext cx="644491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我的哥哥是个篮球迷</a:t>
            </a:r>
            <a:r>
              <a:rPr lang="en-US" altLang="zh-CN" sz="30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0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也是个篮球健将。</a:t>
            </a:r>
            <a:endParaRPr lang="zh-CN" altLang="en-US" sz="30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284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二、读一读下面精彩的句段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学一学写作的方法。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小胖墩儿跳起来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立刻退后两步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一闪身脱了单褂儿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叉着腰说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是一叉一搂的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还是随便摔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语言、动作描写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表现出小胖墩儿是个摔跤惯手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他把两眼睁的的溜圆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把头又狠狠摇了几摇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越发指得紧了。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神态、动作描写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写出了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吝啬鬼</a:t>
            </a:r>
            <a:r>
              <a:rPr lang="en-US" altLang="zh-CN" sz="340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的形象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1802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三、根据语境及提示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将下列语句补充完整。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20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妈妈不仅对外表追求完美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而且对生活亦是如此。每个清晨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妈妈都会准时出现在我的房间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与我并肩作战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整理那乱七八糟的床铺。她一边忙碌着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一边唠叨着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语言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描写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突出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25904" y="3760123"/>
            <a:ext cx="10583780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这孩子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床铺乱得跟鸡窝似的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床单都跑到一边了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三、根据语境及提示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将下列语句补充完整。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妈妈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完美主义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动作描写妈妈是怎么整理床铺的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。直到被角和被子上的花边都整理得十分整齐时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她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05460" y="1482465"/>
            <a:ext cx="109125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轻轻拉动床单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皱巴巴的床单瞬间变得平整如新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她又用笤帚轻轻掠过床面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不容一丝尘埃。接着妈妈弯着腰将缩成一团的被子缓缓展开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双手轻柔地抚平每一处褶皱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直至它松软如初。再将两个枕头轻轻抬起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摆放在床头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798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三、根据语境及提示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将下列语句补充完整。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呼出一口气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看到床铺整齐后的神态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612358" y="1629308"/>
            <a:ext cx="59538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舒展开微皱的眉头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满意地笑了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985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511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方正宋黑_GBK</vt:lpstr>
      <vt:lpstr>方正魏碑_GBK</vt:lpstr>
      <vt:lpstr>Calibri</vt:lpstr>
      <vt:lpstr>方正楷体_GBK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2026-03-16T07:43:25Z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