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10" r:id="rId4"/>
    <p:sldId id="505" r:id="rId5"/>
    <p:sldId id="506" r:id="rId6"/>
    <p:sldId id="427" r:id="rId7"/>
  </p:sldIdLst>
  <p:sldSz cx="12192000" cy="6858000"/>
  <p:notesSz cx="6858000" cy="9144000"/>
  <p:embeddedFontLst>
    <p:embeddedFont>
      <p:font typeface="方正大标宋_GBK" pitchFamily="65" charset="-122"/>
      <p:regular r:id="rId8"/>
    </p:embeddedFont>
    <p:embeddedFont>
      <p:font typeface="方正大标宋简体" charset="-122"/>
      <p:regular r:id="rId9"/>
    </p:embeddedFont>
    <p:embeddedFont>
      <p:font typeface="NEU-BZ" pitchFamily="2" charset="-122"/>
      <p:regular r:id="rId10"/>
      <p:bold r:id="rId11"/>
      <p:italic r:id="rId12"/>
      <p:boldItalic r:id="rId13"/>
    </p:embeddedFont>
    <p:embeddedFont>
      <p:font typeface="方正黑体_GBK" pitchFamily="65" charset="-122"/>
      <p:regular r:id="rId14"/>
    </p:embeddedFont>
    <p:embeddedFont>
      <p:font typeface="方正仿宋_GBK" pitchFamily="65" charset="-122"/>
      <p:regular r:id="rId15"/>
    </p:embeddedFont>
    <p:embeddedFont>
      <p:font typeface="NEU-HZ" pitchFamily="2" charset="-122"/>
      <p:regular r:id="rId16"/>
      <p:italic r:id="rId17"/>
    </p:embeddedFont>
    <p:embeddedFont>
      <p:font typeface="方正小标宋_GBK" pitchFamily="65" charset="-122"/>
      <p:regular r:id="rId18"/>
    </p:embeddedFont>
    <p:embeddedFont>
      <p:font typeface="方正书宋_GBK" pitchFamily="65" charset="-122"/>
      <p:regular r:id="rId19"/>
    </p:embeddedFont>
    <p:embeddedFont>
      <p:font typeface="方正隶变_GBK" pitchFamily="65" charset="-122"/>
      <p:regular r:id="rId20"/>
    </p:embeddedFont>
    <p:embeddedFont>
      <p:font typeface="微软雅黑" pitchFamily="34" charset="-122"/>
      <p:regular r:id="rId21"/>
      <p:bold r:id="rId2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commentAuthors" Target="commentAuthor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汉字真有趣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三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>
            <a:off x="505459" y="879875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字迷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。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黑体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3400" smtClean="0">
              <a:solidFill>
                <a:srgbClr val="000000"/>
              </a:solidFill>
              <a:latin typeface="NEU-H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3400">
              <a:solidFill>
                <a:srgbClr val="000000"/>
              </a:solidFill>
              <a:latin typeface="NEU-H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3400" smtClean="0">
              <a:solidFill>
                <a:srgbClr val="000000"/>
              </a:solidFill>
              <a:latin typeface="NEU-H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5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四面都是山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山山都相连。 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6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给一半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留一半。 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785"/>
          <a:stretch/>
        </p:blipFill>
        <p:spPr>
          <a:xfrm>
            <a:off x="758710" y="1625426"/>
            <a:ext cx="10753203" cy="236905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215"/>
          <a:stretch/>
        </p:blipFill>
        <p:spPr>
          <a:xfrm>
            <a:off x="758710" y="4102772"/>
            <a:ext cx="10753203" cy="47785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819871" y="408375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样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629983" y="398020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鲁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276931" y="400961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灭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875752" y="398330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看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518941" y="491198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田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714847" y="569598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细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4" grpId="0"/>
      <p:bldP spid="15" grpId="0"/>
      <p:bldP spid="16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>
            <a:off x="505459" y="879875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字迷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。</a:t>
            </a:r>
            <a:endParaRPr lang="en-US" altLang="zh-CN" sz="3400" smtClean="0">
              <a:solidFill>
                <a:srgbClr val="000000"/>
              </a:solidFill>
              <a:latin typeface="NEU-H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7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二十四小时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莫当日字猜。 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8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左边一太阳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右边一太阳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站在太阳上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反而不见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光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							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9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有手搂怀里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有脚想溜掉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有火点就着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有衣身上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穿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						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10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行字分东西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两土在当中。 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507553" y="177368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旦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8492764" y="336517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暗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569882" y="486580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包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627868" y="565988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街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45757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6299"/>
            <a:ext cx="10900477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二、把歇后语补充完整。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——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照旧 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舅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——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有言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盐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在先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3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——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开动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冻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了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4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——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名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鸣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声在外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5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——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无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吴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用</a:t>
            </a:r>
          </a:p>
        </p:txBody>
      </p:sp>
      <p:sp>
        <p:nvSpPr>
          <p:cNvPr id="6" name="矩形 5"/>
          <p:cNvSpPr/>
          <p:nvPr/>
        </p:nvSpPr>
        <p:spPr>
          <a:xfrm>
            <a:off x="2001983" y="1617277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外甥打灯笼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819871" y="2505671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咸菜烧豆腐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19871" y="3286956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四月的冰河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65966" y="4059687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隔着门缝吹喇叭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601862" y="4865803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梁山泊的军师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三、根据课文内容和相关知识填空。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搜集资料的方法有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、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、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等。</a:t>
            </a:r>
          </a:p>
          <a:p>
            <a:pPr>
              <a:lnSpc>
                <a:spcPct val="150000"/>
              </a:lnSpc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中国最初的文字属于象形文字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有着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鲜明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chemeClr val="bg1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spc="-15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特征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。后来</a:t>
            </a:r>
            <a:r>
              <a:rPr lang="en-US" altLang="zh-CN" sz="3400" spc="-150">
                <a:solidFill>
                  <a:srgbClr val="000000"/>
                </a:solidFill>
                <a:latin typeface="方正书宋_GBK"/>
                <a:cs typeface="Times New Roman"/>
              </a:rPr>
              <a:t>,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人们在象形字的基础上增加了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和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创造了新的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4878970" y="1629309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查找图书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838739" y="1629308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网络搜索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89022" y="2363234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请教别人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933612" y="3150332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图画文字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998029" y="404765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声符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805645" y="404765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形符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556937" y="4680286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形声字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</TotalTime>
  <Words>153</Words>
  <Application>Microsoft Office PowerPoint</Application>
  <PresentationFormat>自定义</PresentationFormat>
  <Paragraphs>63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2" baseType="lpstr">
      <vt:lpstr>Arial</vt:lpstr>
      <vt:lpstr>宋体</vt:lpstr>
      <vt:lpstr>方正大标宋_GBK</vt:lpstr>
      <vt:lpstr>方正大标宋简体</vt:lpstr>
      <vt:lpstr>NEU-BZ</vt:lpstr>
      <vt:lpstr>方正黑体_GBK</vt:lpstr>
      <vt:lpstr>Wingdings</vt:lpstr>
      <vt:lpstr>方正仿宋_GBK</vt:lpstr>
      <vt:lpstr>NEU-HZ</vt:lpstr>
      <vt:lpstr>方正小标宋_GBK</vt:lpstr>
      <vt:lpstr>方正书宋_GBK</vt:lpstr>
      <vt:lpstr>方正隶变_GBK</vt:lpstr>
      <vt:lpstr>Times New Roman</vt:lpstr>
      <vt:lpstr>汉仪雅酷黑 95W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237</cp:revision>
  <dcterms:created xsi:type="dcterms:W3CDTF">2019-06-19T02:08:00Z</dcterms:created>
  <dcterms:modified xsi:type="dcterms:W3CDTF">2026-03-09T01:47:25Z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