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9" r:id="rId8"/>
    <p:sldId id="530" r:id="rId9"/>
    <p:sldId id="531" r:id="rId10"/>
    <p:sldId id="524" r:id="rId11"/>
    <p:sldId id="532" r:id="rId12"/>
    <p:sldId id="525" r:id="rId13"/>
    <p:sldId id="533" r:id="rId14"/>
    <p:sldId id="526" r:id="rId15"/>
    <p:sldId id="498" r:id="rId16"/>
    <p:sldId id="534" r:id="rId17"/>
    <p:sldId id="535" r:id="rId18"/>
    <p:sldId id="536" r:id="rId19"/>
    <p:sldId id="522" r:id="rId20"/>
    <p:sldId id="427" r:id="rId21"/>
  </p:sldIdLst>
  <p:sldSz cx="12192000" cy="6858000"/>
  <p:notesSz cx="6858000" cy="9144000"/>
  <p:embeddedFontLst>
    <p:embeddedFont>
      <p:font typeface="微软雅黑" pitchFamily="34" charset="-122"/>
      <p:regular r:id="rId22"/>
      <p:bold r:id="rId23"/>
    </p:embeddedFont>
    <p:embeddedFont>
      <p:font typeface="方正书宋_GBK" pitchFamily="65" charset="-122"/>
      <p:regular r:id="rId24"/>
    </p:embeddedFont>
    <p:embeddedFont>
      <p:font typeface="方正大标宋_GBK" pitchFamily="65" charset="-122"/>
      <p:regular r:id="rId25"/>
    </p:embeddedFont>
    <p:embeddedFont>
      <p:font typeface="NEU-XT" pitchFamily="18" charset="-122"/>
      <p:regular r:id="rId26"/>
    </p:embeddedFont>
    <p:embeddedFont>
      <p:font typeface="方正小标宋_GBK" pitchFamily="65" charset="-122"/>
      <p:regular r:id="rId27"/>
    </p:embeddedFont>
    <p:embeddedFont>
      <p:font typeface="方正大标宋简体" charset="-122"/>
      <p:regular r:id="rId28"/>
    </p:embeddedFont>
    <p:embeddedFont>
      <p:font typeface="Calibri" pitchFamily="34" charset="0"/>
      <p:regular r:id="rId29"/>
      <p:bold r:id="rId30"/>
      <p:italic r:id="rId31"/>
      <p:boldItalic r:id="rId32"/>
    </p:embeddedFont>
    <p:embeddedFont>
      <p:font typeface="方正仿宋_GBK" pitchFamily="65" charset="-122"/>
      <p:regular r:id="rId33"/>
    </p:embeddedFont>
    <p:embeddedFont>
      <p:font typeface="方正黑体_GBK" pitchFamily="65" charset="-122"/>
      <p:regular r:id="rId34"/>
    </p:embeddedFont>
    <p:embeddedFont>
      <p:font typeface="NEU-HZ" pitchFamily="2" charset="-122"/>
      <p:regular r:id="rId35"/>
      <p:italic r:id="rId36"/>
    </p:embeddedFont>
    <p:embeddedFont>
      <p:font typeface="NEU-BZ" pitchFamily="2" charset="-122"/>
      <p:regular r:id="rId37"/>
      <p:bold r:id="rId38"/>
      <p:italic r:id="rId39"/>
      <p:boldItalic r:id="rId40"/>
    </p:embeddedFont>
    <p:embeddedFont>
      <p:font typeface="方正楷体_GBK" pitchFamily="65" charset="-122"/>
      <p:regular r:id="rId41"/>
    </p:embeddedFont>
    <p:embeddedFont>
      <p:font typeface="方正隶变_GBK" pitchFamily="65" charset="-122"/>
      <p:regular r:id="rId42"/>
    </p:embeddedFont>
    <p:embeddedFont>
      <p:font typeface="华文宋体" pitchFamily="2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第八单元综合训练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027"/>
            <a:ext cx="112132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四、课文回顾。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《杨氏之子》中杨氏之子和孔君平利用姓氏的特点做文章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孔君平说得巧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给人幽默的感觉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杨氏之子答得妙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348141" y="241136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此是君家果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1728" y="3174397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未闻孔雀是夫子家禽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027"/>
            <a:ext cx="1121329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四、课文回顾。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《手指》一课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作者用风趣的语言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展现了五根手指的不同特点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大拇指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食指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中指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无名指和小指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。这让我们联想到生活中类似的人。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495338" y="25056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吃苦耐劳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0612" y="249363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机智勇敢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5504" y="3241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养尊处优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5107" y="3241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能力薄弱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336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92951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五、先补充下列名言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再根据语境选择合适的名言补充句子。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417170"/>
            <a:ext cx="9793128" cy="4016484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君子喻于义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《论语》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小人长戚戚。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《论语》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恻隐之心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《孟子》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必自毙。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《左传》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人有耻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则能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《朱子语类》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9" name="矩形 8"/>
          <p:cNvSpPr/>
          <p:nvPr/>
        </p:nvSpPr>
        <p:spPr>
          <a:xfrm>
            <a:off x="4636899" y="247034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小人喻于利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48875" y="321747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君子坦荡荡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7267" y="399953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仁之端也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48875" y="48056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多行不义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36899" y="55636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有所不为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92951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五、先补充下列名言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再根据语境选择合适的名言补充句子。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558" y="2377428"/>
            <a:ext cx="108123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告诉我们不义之事做多了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一定会自受其害。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这句话的意思是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君子懂得的是义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小人懂得的是利。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告诉我们要知廉耻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懂荣辱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有所为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有所不为。</a:t>
            </a:r>
            <a:endParaRPr lang="zh-CN" altLang="en-US" sz="3400"/>
          </a:p>
        </p:txBody>
      </p:sp>
      <p:sp>
        <p:nvSpPr>
          <p:cNvPr id="9" name="矩形 8"/>
          <p:cNvSpPr/>
          <p:nvPr/>
        </p:nvSpPr>
        <p:spPr>
          <a:xfrm>
            <a:off x="1819871" y="2376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31212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10789" y="46853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239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614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六、体会古人语言的风趣与幽默。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蒲松龄曾给乡绅的儿子当老师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可这学生一点儿也学不进去。乡绅又不愿听人说儿子不好。蒲松龄教了没多久就要请辞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乡绅问儿子学习的情况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蒲松龄说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你儿子七窍通了六窍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蒲松龄其实想说的是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4392" y="4470303"/>
            <a:ext cx="6389891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你儿子一窍不通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孺子不可教也。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52612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七、阅读下面的小古文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徐孺子赏月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徐孺子年九岁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尝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月下戏。人语之曰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若令月中无物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当极明邪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徐曰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不然。譬如人眼中有瞳子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无此必不明。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>
                <a:latin typeface="Calibri"/>
                <a:ea typeface="方正黑体_GBK"/>
                <a:cs typeface="Times New Roman"/>
              </a:rPr>
              <a:t>【注释】</a:t>
            </a:r>
            <a:r>
              <a:rPr lang="zh-CN" altLang="zh-CN" sz="28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尝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曾经。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瞳子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瞳孔</a:t>
            </a:r>
            <a:r>
              <a:rPr lang="zh-CN" altLang="zh-CN" sz="2800" smtClean="0">
                <a:latin typeface="Calibri"/>
                <a:ea typeface="方正仿宋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5261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给加点的字词选择正确的解释。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尝月下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戏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戏弄。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演戏。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玩耍。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不然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不像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55536" y="21057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956865" y="361333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1657" y="179795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72497" y="33467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208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52612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面对别人的提问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徐孺子是怎样回答的呢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请你用现代汉语写一写。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有人对他说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如果月亮中没有什么东西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是不是会更明亮呢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徐孺子答道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57989" y="2991966"/>
            <a:ext cx="1075392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不是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如同人眼中有瞳孔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眼睛就一定看不见。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05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526120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和杨氏之子一样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徐孺子也显示出了超越同龄孩子的智慧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那么他的回答智慧体现在哪里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7833" y="2598003"/>
            <a:ext cx="1081408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他用类比的方法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把复杂的问题简单化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让人一听就懂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具有很强的说服力。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230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3083" y="861094"/>
            <a:ext cx="1109883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107156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认真观察右面这幅漫画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你看到了什么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从中能得到什么启示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一幅漫画的启示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写一篇习作。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pic>
        <p:nvPicPr>
          <p:cNvPr id="8" name="image15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54748" y="3428999"/>
            <a:ext cx="5025718" cy="19491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48101"/>
            <a:ext cx="1142986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一、根据语境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这个工具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miǎo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xiǎo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yōnɡ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但无论是哪种型号的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luó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或是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niǔ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kòu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它都能轻而易举地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nǐnɡ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kāi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他是祖国的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dònɡ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有着极高的文化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却从不讲究穿着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xiǎnɡ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对人对事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ài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zēnɡ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fēn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mínɡ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让人肃然起敬。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56208" y="18218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貌似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89745" y="18749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渺小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5347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8029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螺丝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纽扣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06313" y="34460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拧开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80337" y="41559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栋梁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08271" y="4925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造诣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62724" y="49310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享乐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15970" y="570801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爱憎分明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下列加点字读音完全正确的一项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薄弱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báo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污秽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琴弦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爱憎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zèng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天赋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胚胎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pēi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窘迫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jǒng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附庸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yōng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仓库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cāng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窈窕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yǎo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渺小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miǎo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35529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0794" y="28639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99863" y="28831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67167" y="288314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78124" y="36647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2352" y="365995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43561" y="36551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4723" y="44227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4695" y="44179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26073" y="44299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0793" y="52048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25176" y="51759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85863" y="52120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给同学讲笑话时应该注意些什么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下面说法不当的一项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准备的笑话最好是别人没有听过的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内容健康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积极向上。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讲笑话时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如果自己沉不住气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可以先笑出来。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尽量表现出笑话中人物的神态、动作和语气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还要克服口头禅、重复等不良的口语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习惯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2466" y="184587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619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下列作品的作者最可能是颜真卿的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19535" y="2181624"/>
            <a:ext cx="11378302" cy="278741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56635" y="1061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46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3085" y="841079"/>
            <a:ext cx="1109883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孔君平诣其父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父不在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乃呼儿出。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用现代汉语翻译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9116" y="2530944"/>
            <a:ext cx="1069376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孔君平来拜访他的父亲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他的父亲不在家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孔君平就把这个孩子叫了出来。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3085" y="841079"/>
            <a:ext cx="1109883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这个体操运动员在高低杠上的动作真灵巧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就像猴子在树林中攀缘、穿行。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仿写比喻句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那个舞蹈家的舞姿真优美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2974" y="2462588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就像蝴蝶在林间翩翩飞舞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009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3085" y="841079"/>
            <a:ext cx="1109883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但在五指中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大拇指却是最肯吃苦的。例如拉胡琴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总由其他四指按弦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却叫他相帮扶住琴身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水要喷出来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叫他死力抵住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血要流出来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叫他拼命按住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重东西要翻倒去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叫他用劲顶住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要读书了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叫他翻书页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要进门了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叫他揿电铃。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这段话先概括后举例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先说明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再用具体的事例来证明该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观点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03451" y="469736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大拇指最肯吃苦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805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3085" y="841079"/>
            <a:ext cx="110988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仿照上面的句子写法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写一段话。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在家人中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奶奶是最勤俭节约的。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1" y="2243231"/>
            <a:ext cx="1078016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例如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洗菜的水总要留着冲厕所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旧毛巾从不扔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拿来当抹布用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快递盒子总是拿来循环利用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穿烂的衣服、袜子总舍不得扔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补好了再穿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96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1018</Words>
  <Application>Microsoft Office PowerPoint</Application>
  <PresentationFormat>自定义</PresentationFormat>
  <Paragraphs>155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0" baseType="lpstr">
      <vt:lpstr>Arial</vt:lpstr>
      <vt:lpstr>宋体</vt:lpstr>
      <vt:lpstr>微软雅黑</vt:lpstr>
      <vt:lpstr>方正书宋_GBK</vt:lpstr>
      <vt:lpstr>方正大标宋_GBK</vt:lpstr>
      <vt:lpstr>NEU-XT</vt:lpstr>
      <vt:lpstr>方正小标宋_GBK</vt:lpstr>
      <vt:lpstr>方正大标宋简体</vt:lpstr>
      <vt:lpstr>Calibri</vt:lpstr>
      <vt:lpstr>方正仿宋_GBK</vt:lpstr>
      <vt:lpstr>方正黑体_GBK</vt:lpstr>
      <vt:lpstr>NEU-HZ</vt:lpstr>
      <vt:lpstr>NEU-BZ</vt:lpstr>
      <vt:lpstr>Wingdings</vt:lpstr>
      <vt:lpstr>方正楷体_GBK</vt:lpstr>
      <vt:lpstr>方正隶变_GBK</vt:lpstr>
      <vt:lpstr>Times New Roman</vt:lpstr>
      <vt:lpstr>华文宋体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2026-03-18T09:07:54Z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