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tif" ContentType="image/ti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527" r:id="rId4"/>
    <p:sldId id="529" r:id="rId5"/>
    <p:sldId id="530" r:id="rId6"/>
    <p:sldId id="542" r:id="rId7"/>
    <p:sldId id="543" r:id="rId8"/>
    <p:sldId id="539" r:id="rId9"/>
    <p:sldId id="544" r:id="rId10"/>
    <p:sldId id="545" r:id="rId11"/>
    <p:sldId id="540" r:id="rId12"/>
    <p:sldId id="546" r:id="rId13"/>
    <p:sldId id="541" r:id="rId14"/>
    <p:sldId id="547" r:id="rId15"/>
    <p:sldId id="548" r:id="rId16"/>
    <p:sldId id="549" r:id="rId17"/>
    <p:sldId id="531" r:id="rId18"/>
    <p:sldId id="550" r:id="rId19"/>
    <p:sldId id="526" r:id="rId20"/>
    <p:sldId id="532" r:id="rId21"/>
    <p:sldId id="551" r:id="rId22"/>
    <p:sldId id="427" r:id="rId23"/>
  </p:sldIdLst>
  <p:sldSz cx="12192000" cy="6858000"/>
  <p:notesSz cx="6858000" cy="9144000"/>
  <p:embeddedFontLst>
    <p:embeddedFont>
      <p:font typeface="等线" panose="02010600030101010101" pitchFamily="2" charset="-122"/>
      <p:regular r:id="rId24"/>
      <p:bold r:id="rId25"/>
    </p:embeddedFont>
    <p:embeddedFont>
      <p:font typeface="Calibri" panose="020F0502020204030204" pitchFamily="34" charset="0"/>
      <p:regular r:id="rId26"/>
      <p:bold r:id="rId27"/>
      <p:italic r:id="rId28"/>
      <p:boldItalic r:id="rId29"/>
    </p:embeddedFont>
    <p:embeddedFont>
      <p:font typeface="方正大标宋_GBK" panose="03000509000000000000" pitchFamily="65" charset="-122"/>
      <p:regular r:id="rId30"/>
    </p:embeddedFont>
    <p:embeddedFont>
      <p:font typeface="方正大标宋简体" panose="02000000000000000000" pitchFamily="2" charset="-122"/>
      <p:regular r:id="rId31"/>
    </p:embeddedFont>
    <p:embeddedFont>
      <p:font typeface="方正隶变_GBK" panose="03000509000000000000" pitchFamily="65" charset="-122"/>
      <p:regular r:id="rId32"/>
    </p:embeddedFont>
    <p:embeddedFont>
      <p:font typeface="方正小标宋_GBK" panose="03000509000000000000" pitchFamily="65" charset="-122"/>
      <p:regular r:id="rId33"/>
    </p:embeddedFont>
    <p:embeddedFont>
      <p:font typeface="微软雅黑" panose="020B0503020204020204" pitchFamily="34" charset="-122"/>
      <p:regular r:id="rId34"/>
      <p:bold r:id="rId35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106" d="100"/>
          <a:sy n="106" d="100"/>
        </p:scale>
        <p:origin x="780" y="96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3.fntdata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font" Target="fonts/font11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2.fntdata"/><Relationship Id="rId33" Type="http://schemas.openxmlformats.org/officeDocument/2006/relationships/font" Target="fonts/font10.fntdata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6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.fntdata"/><Relationship Id="rId32" Type="http://schemas.openxmlformats.org/officeDocument/2006/relationships/font" Target="fonts/font9.fntdata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5.fntdata"/><Relationship Id="rId36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8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4.fntdata"/><Relationship Id="rId30" Type="http://schemas.openxmlformats.org/officeDocument/2006/relationships/font" Target="fonts/font7.fntdata"/><Relationship Id="rId35" Type="http://schemas.openxmlformats.org/officeDocument/2006/relationships/font" Target="fonts/font12.fntdata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2014/1/28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2014/1/28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2014/1/28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3.xml"/><Relationship Id="rId5" Type="http://schemas.openxmlformats.org/officeDocument/2006/relationships/image" Target="../media/image14.TIF"/><Relationship Id="rId4" Type="http://schemas.openxmlformats.org/officeDocument/2006/relationships/image" Target="../media/image13.TI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9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0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2.xml"/><Relationship Id="rId4" Type="http://schemas.openxmlformats.org/officeDocument/2006/relationships/image" Target="../media/image15.TI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ti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86.xml"/><Relationship Id="rId1" Type="http://schemas.openxmlformats.org/officeDocument/2006/relationships/tags" Target="../tags/tag85.xml"/><Relationship Id="rId4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8.TIF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Relationship Id="rId6" Type="http://schemas.openxmlformats.org/officeDocument/2006/relationships/image" Target="../media/image7.TIF"/><Relationship Id="rId5" Type="http://schemas.openxmlformats.org/officeDocument/2006/relationships/image" Target="../media/image6.TIF"/><Relationship Id="rId4" Type="http://schemas.openxmlformats.org/officeDocument/2006/relationships/image" Target="../media/image5.T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12.TIF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2.xml"/><Relationship Id="rId6" Type="http://schemas.openxmlformats.org/officeDocument/2006/relationships/image" Target="../media/image11.TIF"/><Relationship Id="rId5" Type="http://schemas.openxmlformats.org/officeDocument/2006/relationships/image" Target="../media/image10.TIF"/><Relationship Id="rId4" Type="http://schemas.openxmlformats.org/officeDocument/2006/relationships/image" Target="../media/image9.T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zh-CN" sz="6000" spc="-300" dirty="0"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Unit 2</a:t>
            </a:r>
            <a:r>
              <a:rPr lang="zh-CN" altLang="en-US" sz="6000" spc="-300" dirty="0"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　</a:t>
            </a:r>
            <a:r>
              <a:rPr lang="en-US" altLang="zh-CN" sz="6000" spc="-300" dirty="0"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He is riding his </a:t>
            </a:r>
            <a:r>
              <a:rPr lang="en-US" altLang="zh-CN" sz="6000" spc="-300" dirty="0" err="1"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bike,but</a:t>
            </a:r>
            <a:r>
              <a:rPr lang="en-US" altLang="zh-CN" sz="6000" spc="-300" dirty="0"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 it starts to rain</a:t>
            </a:r>
            <a:r>
              <a:rPr lang="zh-CN" altLang="en-US" sz="6000" spc="-300" dirty="0"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．</a:t>
            </a:r>
          </a:p>
        </p:txBody>
      </p:sp>
      <p:cxnSp>
        <p:nvCxnSpPr>
          <p:cNvPr id="40" name="直接连接符 39"/>
          <p:cNvCxnSpPr/>
          <p:nvPr/>
        </p:nvCxnSpPr>
        <p:spPr>
          <a:xfrm>
            <a:off x="3416300" y="4277636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702437" y="4797394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56965" y="4812783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六年级英语下册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3BB5BA80-9753-757A-7D9A-8F60662E6021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4F99BB87-4221-4D9F-9830-EE4EADBDF27E}"/>
              </a:ext>
            </a:extLst>
          </p:cNvPr>
          <p:cNvSpPr/>
          <p:nvPr/>
        </p:nvSpPr>
        <p:spPr>
          <a:xfrm>
            <a:off x="505459" y="841079"/>
            <a:ext cx="10929067" cy="24880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5.He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,</a:t>
            </a:r>
          </a:p>
          <a:p>
            <a:pPr>
              <a:lnSpc>
                <a:spcPct val="250000"/>
              </a:lnSpc>
              <a:spcAft>
                <a:spcPts val="0"/>
              </a:spcAft>
            </a:pPr>
            <a:r>
              <a:rPr lang="en-US" altLang="zh-CN" sz="34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but it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.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F0E10639-1CFA-4D01-8723-9FEFB4BACB3A}"/>
              </a:ext>
            </a:extLst>
          </p:cNvPr>
          <p:cNvSpPr/>
          <p:nvPr/>
        </p:nvSpPr>
        <p:spPr>
          <a:xfrm>
            <a:off x="2109659" y="1374382"/>
            <a:ext cx="476412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C4118B23-E8AB-4E41-8845-CBF9FC20029C}"/>
              </a:ext>
            </a:extLst>
          </p:cNvPr>
          <p:cNvSpPr/>
          <p:nvPr/>
        </p:nvSpPr>
        <p:spPr>
          <a:xfrm>
            <a:off x="3643966" y="1374381"/>
            <a:ext cx="15905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walking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D88D1EAB-C2A1-4E9D-8C86-1D6C08020A1B}"/>
              </a:ext>
            </a:extLst>
          </p:cNvPr>
          <p:cNvSpPr/>
          <p:nvPr/>
        </p:nvSpPr>
        <p:spPr>
          <a:xfrm>
            <a:off x="1947776" y="2659260"/>
            <a:ext cx="110799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starts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EF221458-1F9D-4D16-858F-B53946A97872}"/>
              </a:ext>
            </a:extLst>
          </p:cNvPr>
          <p:cNvSpPr/>
          <p:nvPr/>
        </p:nvSpPr>
        <p:spPr>
          <a:xfrm>
            <a:off x="4104536" y="2659259"/>
            <a:ext cx="52450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609011D7-4577-4CA3-A0A2-AAF5AA1BBE3D}"/>
              </a:ext>
            </a:extLst>
          </p:cNvPr>
          <p:cNvSpPr/>
          <p:nvPr/>
        </p:nvSpPr>
        <p:spPr>
          <a:xfrm>
            <a:off x="5677803" y="2659258"/>
            <a:ext cx="112883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snow</a:t>
            </a:r>
            <a:endParaRPr lang="zh-CN" altLang="en-US" dirty="0">
              <a:solidFill>
                <a:srgbClr val="E72582"/>
              </a:solidFill>
            </a:endParaRPr>
          </a:p>
        </p:txBody>
      </p:sp>
      <p:pic>
        <p:nvPicPr>
          <p:cNvPr id="12" name="image119.jpeg">
            <a:extLst>
              <a:ext uri="{FF2B5EF4-FFF2-40B4-BE49-F238E27FC236}">
                <a16:creationId xmlns:a16="http://schemas.microsoft.com/office/drawing/2014/main" id="{4C4694C0-9C38-4759-89CC-7D4C414BEBCA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5858551" y="861094"/>
            <a:ext cx="1848083" cy="1511664"/>
          </a:xfrm>
          <a:prstGeom prst="rect">
            <a:avLst/>
          </a:prstGeom>
        </p:spPr>
      </p:pic>
      <p:pic>
        <p:nvPicPr>
          <p:cNvPr id="13" name="image120.jpeg">
            <a:extLst>
              <a:ext uri="{FF2B5EF4-FFF2-40B4-BE49-F238E27FC236}">
                <a16:creationId xmlns:a16="http://schemas.microsoft.com/office/drawing/2014/main" id="{C3E3C9F9-054D-462F-BDEB-BC61D37BF867}"/>
              </a:ext>
            </a:extLst>
          </p:cNvPr>
          <p:cNvPicPr/>
          <p:nvPr/>
        </p:nvPicPr>
        <p:blipFill>
          <a:blip r:embed="rId5"/>
          <a:stretch>
            <a:fillRect/>
          </a:stretch>
        </p:blipFill>
        <p:spPr>
          <a:xfrm>
            <a:off x="7219870" y="2557423"/>
            <a:ext cx="1222974" cy="1128388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1749581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14AD28E2-46E7-4184-AC78-3BAC7B2CC7C9}"/>
              </a:ext>
            </a:extLst>
          </p:cNvPr>
          <p:cNvSpPr/>
          <p:nvPr/>
        </p:nvSpPr>
        <p:spPr>
          <a:xfrm>
            <a:off x="505459" y="841080"/>
            <a:ext cx="11092029" cy="57900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六、选择适当的句子补全对话。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(Lucy is on the phone with Amy.)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A:Hello,Lucy.</a:t>
            </a:r>
            <a:r>
              <a:rPr lang="en-US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 </a:t>
            </a: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B:I</a:t>
            </a:r>
            <a:r>
              <a:rPr lang="en-US" altLang="zh-CN" sz="3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 at home.</a:t>
            </a: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A:</a:t>
            </a:r>
            <a:r>
              <a:rPr lang="en-US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 </a:t>
            </a: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B:I</a:t>
            </a:r>
            <a:r>
              <a:rPr lang="en-US" altLang="zh-CN" sz="3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 reading books.</a:t>
            </a: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A:Tomorrow is Sunday.</a:t>
            </a:r>
            <a:r>
              <a:rPr lang="en-US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 </a:t>
            </a: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B:I</a:t>
            </a:r>
            <a:r>
              <a:rPr lang="en-US" altLang="zh-CN" sz="3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 going to fly a kite in Renmin </a:t>
            </a:r>
            <a:r>
              <a:rPr lang="en-US" altLang="zh-CN" sz="32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Park.Wait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 </a:t>
            </a:r>
            <a:r>
              <a:rPr lang="en-US" altLang="zh-CN" sz="32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minute.The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bell is ringing.</a:t>
            </a: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16D352A9-8A2D-4023-969F-60CE60567BEE}"/>
              </a:ext>
            </a:extLst>
          </p:cNvPr>
          <p:cNvSpPr/>
          <p:nvPr/>
        </p:nvSpPr>
        <p:spPr>
          <a:xfrm>
            <a:off x="6532101" y="1636073"/>
            <a:ext cx="5154440" cy="3585853"/>
          </a:xfrm>
          <a:prstGeom prst="rect">
            <a:avLst/>
          </a:prstGeom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lvl="0">
              <a:lnSpc>
                <a:spcPct val="120000"/>
              </a:lnSpc>
            </a:pPr>
            <a:r>
              <a:rPr lang="en-US" altLang="zh-CN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A.What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happened?</a:t>
            </a:r>
          </a:p>
          <a:p>
            <a:pPr lvl="0">
              <a:lnSpc>
                <a:spcPct val="120000"/>
              </a:lnSpc>
            </a:pPr>
            <a:r>
              <a:rPr lang="en-US" altLang="zh-CN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B.Where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are you?</a:t>
            </a:r>
          </a:p>
          <a:p>
            <a:pPr lvl="0">
              <a:lnSpc>
                <a:spcPct val="120000"/>
              </a:lnSpc>
            </a:pPr>
            <a:r>
              <a:rPr lang="en-US" altLang="zh-CN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C.But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it starts to rain.</a:t>
            </a:r>
          </a:p>
          <a:p>
            <a:pPr lvl="0">
              <a:lnSpc>
                <a:spcPct val="120000"/>
              </a:lnSpc>
            </a:pPr>
            <a:r>
              <a:rPr lang="en-US" altLang="zh-CN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D.Can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 go with you?</a:t>
            </a:r>
          </a:p>
          <a:p>
            <a:pPr lvl="0">
              <a:lnSpc>
                <a:spcPct val="120000"/>
              </a:lnSpc>
            </a:pPr>
            <a:r>
              <a:rPr lang="en-US" altLang="zh-CN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E.What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are you doing?</a:t>
            </a:r>
          </a:p>
          <a:p>
            <a:pPr lvl="0">
              <a:lnSpc>
                <a:spcPct val="120000"/>
              </a:lnSpc>
            </a:pPr>
            <a:r>
              <a:rPr lang="en-US" altLang="zh-CN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F.What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are you going to do? </a:t>
            </a:r>
            <a:endParaRPr lang="zh-CN" altLang="en-US" sz="3200" dirty="0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C6913F4A-9A53-4295-B894-3BF6811AD67B}"/>
              </a:ext>
            </a:extLst>
          </p:cNvPr>
          <p:cNvSpPr/>
          <p:nvPr/>
        </p:nvSpPr>
        <p:spPr>
          <a:xfrm>
            <a:off x="3449335" y="2167893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20223047-9119-4DA9-B9E0-1C2928D588F1}"/>
              </a:ext>
            </a:extLst>
          </p:cNvPr>
          <p:cNvSpPr/>
          <p:nvPr/>
        </p:nvSpPr>
        <p:spPr>
          <a:xfrm>
            <a:off x="1819871" y="3447105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CB1383A1-4A8E-407C-A840-DF3AA33AEC0D}"/>
              </a:ext>
            </a:extLst>
          </p:cNvPr>
          <p:cNvSpPr/>
          <p:nvPr/>
        </p:nvSpPr>
        <p:spPr>
          <a:xfrm>
            <a:off x="5156523" y="4709577"/>
            <a:ext cx="43473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3718664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14AD28E2-46E7-4184-AC78-3BAC7B2CC7C9}"/>
              </a:ext>
            </a:extLst>
          </p:cNvPr>
          <p:cNvSpPr/>
          <p:nvPr/>
        </p:nvSpPr>
        <p:spPr>
          <a:xfrm>
            <a:off x="505459" y="841080"/>
            <a:ext cx="11092029" cy="51448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(Two minutes later)</a:t>
            </a: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A:</a:t>
            </a:r>
            <a:r>
              <a:rPr lang="en-US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 </a:t>
            </a: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B:That</a:t>
            </a:r>
            <a:r>
              <a:rPr lang="en-US" altLang="zh-CN" sz="3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 my mum</a:t>
            </a:r>
            <a:r>
              <a:rPr lang="en-US" altLang="zh-CN" sz="3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 express(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快递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).</a:t>
            </a: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I went out and took it in.</a:t>
            </a: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A:</a:t>
            </a:r>
            <a:r>
              <a:rPr lang="en-US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zh-CN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 </a:t>
            </a: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B:Sure,see you at 9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∶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00 at school </a:t>
            </a: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gate (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学校门口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).</a:t>
            </a: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A:OK.Bye.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16D352A9-8A2D-4023-969F-60CE60567BEE}"/>
              </a:ext>
            </a:extLst>
          </p:cNvPr>
          <p:cNvSpPr/>
          <p:nvPr/>
        </p:nvSpPr>
        <p:spPr>
          <a:xfrm>
            <a:off x="6839919" y="1620588"/>
            <a:ext cx="4979814" cy="3585853"/>
          </a:xfrm>
          <a:prstGeom prst="rect">
            <a:avLst/>
          </a:prstGeom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lvl="0">
              <a:lnSpc>
                <a:spcPct val="120000"/>
              </a:lnSpc>
            </a:pPr>
            <a:r>
              <a:rPr lang="en-US" altLang="zh-CN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A.What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happened?</a:t>
            </a:r>
          </a:p>
          <a:p>
            <a:pPr lvl="0">
              <a:lnSpc>
                <a:spcPct val="120000"/>
              </a:lnSpc>
            </a:pPr>
            <a:r>
              <a:rPr lang="en-US" altLang="zh-CN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B.Where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are you?</a:t>
            </a:r>
          </a:p>
          <a:p>
            <a:pPr lvl="0">
              <a:lnSpc>
                <a:spcPct val="120000"/>
              </a:lnSpc>
            </a:pPr>
            <a:r>
              <a:rPr lang="en-US" altLang="zh-CN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C.But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it starts to rain.</a:t>
            </a:r>
          </a:p>
          <a:p>
            <a:pPr lvl="0">
              <a:lnSpc>
                <a:spcPct val="120000"/>
              </a:lnSpc>
            </a:pPr>
            <a:r>
              <a:rPr lang="en-US" altLang="zh-CN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D.Can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 go with you?</a:t>
            </a:r>
          </a:p>
          <a:p>
            <a:pPr lvl="0">
              <a:lnSpc>
                <a:spcPct val="120000"/>
              </a:lnSpc>
            </a:pPr>
            <a:r>
              <a:rPr lang="en-US" altLang="zh-CN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E.What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are you doing?</a:t>
            </a:r>
          </a:p>
          <a:p>
            <a:pPr lvl="0">
              <a:lnSpc>
                <a:spcPct val="120000"/>
              </a:lnSpc>
            </a:pPr>
            <a:r>
              <a:rPr lang="en-US" altLang="zh-CN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F.What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are you going to do? </a:t>
            </a:r>
            <a:endParaRPr lang="zh-CN" altLang="en-US" sz="3200" dirty="0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364DB583-808E-4F08-8302-8CB21EF1AE1D}"/>
              </a:ext>
            </a:extLst>
          </p:cNvPr>
          <p:cNvSpPr/>
          <p:nvPr/>
        </p:nvSpPr>
        <p:spPr>
          <a:xfrm>
            <a:off x="1579260" y="1549672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7F983075-5124-4943-958B-F988150D4D8C}"/>
              </a:ext>
            </a:extLst>
          </p:cNvPr>
          <p:cNvSpPr/>
          <p:nvPr/>
        </p:nvSpPr>
        <p:spPr>
          <a:xfrm>
            <a:off x="1579260" y="3457317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577736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47E13568-3003-4FDC-990C-039BEA7B359C}"/>
              </a:ext>
            </a:extLst>
          </p:cNvPr>
          <p:cNvSpPr/>
          <p:nvPr/>
        </p:nvSpPr>
        <p:spPr>
          <a:xfrm>
            <a:off x="505459" y="861094"/>
            <a:ext cx="11006455" cy="55022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七、阅读短文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选择正确的答案。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3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Betty.Today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is my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birthday.Mum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makes a big cake for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me.On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the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cake,there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are eleven candles(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蜡烛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).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304800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At eight o</a:t>
            </a:r>
            <a:r>
              <a:rPr lang="en-US" altLang="zh-CN" sz="3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clock in the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evening,there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is a party in my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home.All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my friends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come.They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sing the birthday song to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me.After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eating the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cake,we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begin to have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fun.Look!Jim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is singing a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song.John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is playing the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guitar.Amy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and Ann are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0336210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47E13568-3003-4FDC-990C-039BEA7B359C}"/>
              </a:ext>
            </a:extLst>
          </p:cNvPr>
          <p:cNvSpPr/>
          <p:nvPr/>
        </p:nvSpPr>
        <p:spPr>
          <a:xfrm>
            <a:off x="505459" y="861094"/>
            <a:ext cx="11006455" cy="47202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dancing to the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music.Others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are clapping(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拍手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).How happy we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are!But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the bell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rings.I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open the door and see an old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man.He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is my </a:t>
            </a:r>
            <a:r>
              <a:rPr lang="en-US" altLang="zh-CN" sz="3400" u="sng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neighbour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,Mr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White.“I</a:t>
            </a:r>
            <a:r>
              <a:rPr lang="en-US" altLang="zh-CN" sz="34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sleeping,but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you make lots of noise(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噪声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),” he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says.“I</a:t>
            </a:r>
            <a:r>
              <a:rPr lang="en-US" altLang="zh-CN" sz="34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sorry.We</a:t>
            </a:r>
            <a:r>
              <a:rPr lang="en-US" altLang="zh-CN" sz="34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ll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hold down(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限制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the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noise,”I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say.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394336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47E13568-3003-4FDC-990C-039BEA7B359C}"/>
              </a:ext>
            </a:extLst>
          </p:cNvPr>
          <p:cNvSpPr/>
          <p:nvPr/>
        </p:nvSpPr>
        <p:spPr>
          <a:xfrm>
            <a:off x="505459" y="861094"/>
            <a:ext cx="11006455" cy="47174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)1.How old is Betty?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A.10.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B.11.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C.12.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)2.When does the party begin?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A.At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6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∶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00.	    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B.At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7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∶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00.	      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C.At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8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∶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00.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)3.Who is dancing?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A.Jim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and John.	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B.Mum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and Betty.	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C.Amy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and Ann.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9F149603-66A5-4D6E-AEC3-20FED2772D99}"/>
              </a:ext>
            </a:extLst>
          </p:cNvPr>
          <p:cNvSpPr/>
          <p:nvPr/>
        </p:nvSpPr>
        <p:spPr>
          <a:xfrm>
            <a:off x="1069312" y="1038416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F09B28FF-AC89-4568-BC74-4D7532DDD768}"/>
              </a:ext>
            </a:extLst>
          </p:cNvPr>
          <p:cNvSpPr/>
          <p:nvPr/>
        </p:nvSpPr>
        <p:spPr>
          <a:xfrm>
            <a:off x="1060259" y="2604263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FF3266E9-78C1-41AB-BDEE-DCD67CBAFDE1}"/>
              </a:ext>
            </a:extLst>
          </p:cNvPr>
          <p:cNvSpPr/>
          <p:nvPr/>
        </p:nvSpPr>
        <p:spPr>
          <a:xfrm>
            <a:off x="1093658" y="4170110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81190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  <p:bldP spid="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47E13568-3003-4FDC-990C-039BEA7B359C}"/>
              </a:ext>
            </a:extLst>
          </p:cNvPr>
          <p:cNvSpPr/>
          <p:nvPr/>
        </p:nvSpPr>
        <p:spPr>
          <a:xfrm>
            <a:off x="505459" y="861094"/>
            <a:ext cx="11006455" cy="39326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)4.The underlined word “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neighbour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 means(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意思是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“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 in Chinese.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邻居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           B.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校长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	    C.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亲戚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)5.Are they having a good time at the party?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A.Yes,they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are.	    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B.No,they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aren</a:t>
            </a:r>
            <a:r>
              <a:rPr lang="en-US" altLang="zh-CN" sz="3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t.	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C.Yes,they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do.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94769246-610F-4F18-9FAD-C12969DA21BB}"/>
              </a:ext>
            </a:extLst>
          </p:cNvPr>
          <p:cNvSpPr/>
          <p:nvPr/>
        </p:nvSpPr>
        <p:spPr>
          <a:xfrm>
            <a:off x="1066343" y="1035611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F40B875A-30BC-4F08-A70F-54EC32E0C0F1}"/>
              </a:ext>
            </a:extLst>
          </p:cNvPr>
          <p:cNvSpPr/>
          <p:nvPr/>
        </p:nvSpPr>
        <p:spPr>
          <a:xfrm>
            <a:off x="1066342" y="3365666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319582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3D86136B-C663-4072-9D5B-C20E97758E24}"/>
              </a:ext>
            </a:extLst>
          </p:cNvPr>
          <p:cNvSpPr/>
          <p:nvPr/>
        </p:nvSpPr>
        <p:spPr>
          <a:xfrm>
            <a:off x="505460" y="841079"/>
            <a:ext cx="11006454" cy="39326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八、今天是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Sam</a:t>
            </a: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的生日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请你根据以下提示词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想象一下生日聚会上的场景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并选择至少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个词写一篇短文。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第一句已给出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提示词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:party, at home, cake, sing and dance, eat fruits, drink, play the </a:t>
            </a:r>
            <a:r>
              <a:rPr lang="en-US" altLang="zh-CN" sz="3400" i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souna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 happy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1352219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3D86136B-C663-4072-9D5B-C20E97758E24}"/>
              </a:ext>
            </a:extLst>
          </p:cNvPr>
          <p:cNvSpPr/>
          <p:nvPr/>
        </p:nvSpPr>
        <p:spPr>
          <a:xfrm>
            <a:off x="505460" y="841079"/>
            <a:ext cx="11006454" cy="15724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Sam</a:t>
            </a:r>
            <a:r>
              <a:rPr lang="en-US" altLang="zh-CN" sz="3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 Birthday Party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Today is Sam</a:t>
            </a:r>
            <a:r>
              <a:rPr lang="en-US" altLang="zh-CN" sz="3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 birthday.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1827E634-E6A6-49D4-BB69-6FB70BA4008A}"/>
              </a:ext>
            </a:extLst>
          </p:cNvPr>
          <p:cNvSpPr/>
          <p:nvPr/>
        </p:nvSpPr>
        <p:spPr>
          <a:xfrm>
            <a:off x="680087" y="1602583"/>
            <a:ext cx="11225220" cy="391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                  He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having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party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at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home.</a:t>
            </a:r>
          </a:p>
          <a:p>
            <a:pPr algn="just">
              <a:lnSpc>
                <a:spcPct val="150000"/>
              </a:lnSpc>
            </a:pPr>
            <a:r>
              <a:rPr lang="en-US" altLang="zh-CN" sz="3400" dirty="0" err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Lingling,Jim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Lucy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Ben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are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at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 err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party.Look!Jim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eating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 err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cake.Lucy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 err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Lingling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are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drinking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 err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juice.Ben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singing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 err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dancing.Sam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playing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i="1" dirty="0" err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suona</a:t>
            </a:r>
            <a:r>
              <a:rPr lang="en-US" altLang="zh-CN" sz="3400" dirty="0" err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.He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can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play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 err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well.They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are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having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good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time.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83470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8" name="image5.jpeg">
            <a:extLst>
              <a:ext uri="{FF2B5EF4-FFF2-40B4-BE49-F238E27FC236}">
                <a16:creationId xmlns:a16="http://schemas.microsoft.com/office/drawing/2014/main" id="{053A1300-7F46-4560-9E3D-3B3450ADFEDC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473930" y="915743"/>
            <a:ext cx="3515083" cy="646427"/>
          </a:xfrm>
          <a:prstGeom prst="rect">
            <a:avLst/>
          </a:prstGeom>
        </p:spPr>
      </p:pic>
      <p:sp>
        <p:nvSpPr>
          <p:cNvPr id="9" name="矩形 8">
            <a:extLst>
              <a:ext uri="{FF2B5EF4-FFF2-40B4-BE49-F238E27FC236}">
                <a16:creationId xmlns:a16="http://schemas.microsoft.com/office/drawing/2014/main" id="{541E91AC-9564-42CF-A6DB-BA6E2906F8DB}"/>
              </a:ext>
            </a:extLst>
          </p:cNvPr>
          <p:cNvSpPr/>
          <p:nvPr/>
        </p:nvSpPr>
        <p:spPr>
          <a:xfrm>
            <a:off x="416459" y="1694007"/>
            <a:ext cx="11095456" cy="31505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         </a:t>
            </a: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给下列句子改错误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先用笔圈出错处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再把正确的句子写在横线上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1.He is </a:t>
            </a:r>
            <a:r>
              <a:rPr lang="en-US" altLang="zh-CN" sz="3400" dirty="0">
                <a:solidFill>
                  <a:srgbClr val="FF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play  the </a:t>
            </a:r>
            <a:r>
              <a:rPr lang="en-US" altLang="zh-CN" sz="3400" i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suona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FF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  the third time.(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共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处错误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id="{62CF98B9-3BFD-497F-87D2-123757F862FE}"/>
              </a:ext>
            </a:extLst>
          </p:cNvPr>
          <p:cNvSpPr/>
          <p:nvPr/>
        </p:nvSpPr>
        <p:spPr>
          <a:xfrm>
            <a:off x="1797751" y="3429000"/>
            <a:ext cx="1026929" cy="663166"/>
          </a:xfrm>
          <a:prstGeom prst="ellipse">
            <a:avLst/>
          </a:prstGeom>
          <a:noFill/>
          <a:ln w="28575" cap="flat" cmpd="sng" algn="ctr">
            <a:solidFill>
              <a:srgbClr val="E72582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id="{2E2B5940-1FFC-4A66-BE73-D834919E8127}"/>
              </a:ext>
            </a:extLst>
          </p:cNvPr>
          <p:cNvSpPr/>
          <p:nvPr/>
        </p:nvSpPr>
        <p:spPr>
          <a:xfrm>
            <a:off x="4716855" y="3392787"/>
            <a:ext cx="606583" cy="641287"/>
          </a:xfrm>
          <a:prstGeom prst="ellipse">
            <a:avLst/>
          </a:prstGeom>
          <a:noFill/>
          <a:ln w="28575" cap="flat" cmpd="sng" algn="ctr">
            <a:solidFill>
              <a:srgbClr val="E72582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466EC088-8240-4CB7-8993-C8C85CDD33C2}"/>
              </a:ext>
            </a:extLst>
          </p:cNvPr>
          <p:cNvSpPr/>
          <p:nvPr/>
        </p:nvSpPr>
        <p:spPr>
          <a:xfrm>
            <a:off x="680085" y="4367351"/>
            <a:ext cx="9699279" cy="7875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playing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i="1" dirty="0" err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suona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for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third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time.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726660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9" name="image4.jpeg">
            <a:extLst>
              <a:ext uri="{FF2B5EF4-FFF2-40B4-BE49-F238E27FC236}">
                <a16:creationId xmlns:a16="http://schemas.microsoft.com/office/drawing/2014/main" id="{E779C646-829E-4DAD-A117-4A9806674BD2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505460" y="930731"/>
            <a:ext cx="4007273" cy="646089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id="{8072B7C2-3C84-4B85-B795-3169EA268548}"/>
              </a:ext>
            </a:extLst>
          </p:cNvPr>
          <p:cNvSpPr/>
          <p:nvPr/>
        </p:nvSpPr>
        <p:spPr>
          <a:xfrm>
            <a:off x="597529" y="1702172"/>
            <a:ext cx="11006455" cy="47174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一、选出每组中不同类的一项。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)1.A.football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en-US" altLang="zh-CN" sz="3400" i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suona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C.basketball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)2.A.reading	      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B.riding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C.walk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)3.A.snow	      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B.rain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C.bell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)4.A.and	              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B.but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     C.at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)5.A.he	              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B.she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     C.me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9B84D1AD-6D81-4347-A937-D3CF0CE814D6}"/>
              </a:ext>
            </a:extLst>
          </p:cNvPr>
          <p:cNvSpPr/>
          <p:nvPr/>
        </p:nvSpPr>
        <p:spPr>
          <a:xfrm>
            <a:off x="1141737" y="2663439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0A0589DF-A4DB-4C0C-B6F7-EACA0FF81E84}"/>
              </a:ext>
            </a:extLst>
          </p:cNvPr>
          <p:cNvSpPr/>
          <p:nvPr/>
        </p:nvSpPr>
        <p:spPr>
          <a:xfrm>
            <a:off x="1132684" y="3427235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E0181F97-0F4A-43EA-B7A5-8D7AB68F1187}"/>
              </a:ext>
            </a:extLst>
          </p:cNvPr>
          <p:cNvSpPr/>
          <p:nvPr/>
        </p:nvSpPr>
        <p:spPr>
          <a:xfrm>
            <a:off x="1111763" y="4200084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C0EE09E4-AB0F-44D9-BBF3-8FB72EB40E8E}"/>
              </a:ext>
            </a:extLst>
          </p:cNvPr>
          <p:cNvSpPr/>
          <p:nvPr/>
        </p:nvSpPr>
        <p:spPr>
          <a:xfrm>
            <a:off x="1132684" y="4968148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762AC8E8-6E7D-461D-AB04-502ACEC90238}"/>
              </a:ext>
            </a:extLst>
          </p:cNvPr>
          <p:cNvSpPr/>
          <p:nvPr/>
        </p:nvSpPr>
        <p:spPr>
          <a:xfrm>
            <a:off x="1111763" y="5799245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10" grpId="0"/>
      <p:bldP spid="11" grpId="0"/>
      <p:bldP spid="1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2D965EE0-B25A-48AA-862A-9DB103FE5F3E}"/>
              </a:ext>
            </a:extLst>
          </p:cNvPr>
          <p:cNvSpPr/>
          <p:nvPr/>
        </p:nvSpPr>
        <p:spPr>
          <a:xfrm>
            <a:off x="416459" y="861094"/>
            <a:ext cx="11095456" cy="47202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2.Lily is  </a:t>
            </a:r>
            <a:r>
              <a:rPr lang="en-US" altLang="zh-CN" sz="3400" dirty="0">
                <a:solidFill>
                  <a:srgbClr val="FF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having  lunch,</a:t>
            </a:r>
            <a:r>
              <a:rPr lang="en-US" altLang="zh-CN" sz="3400" dirty="0">
                <a:solidFill>
                  <a:srgbClr val="FF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  the bell</a:t>
            </a:r>
            <a:r>
              <a:rPr lang="en-US" altLang="zh-CN" sz="3400" dirty="0">
                <a:solidFill>
                  <a:srgbClr val="FF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ring  .(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共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处错误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en-US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en-US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en-US" altLang="zh-CN" sz="3400" dirty="0">
                <a:solidFill>
                  <a:srgbClr val="FF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  this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photo,the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sun is </a:t>
            </a:r>
            <a:r>
              <a:rPr lang="en-US" altLang="zh-CN" sz="3400" dirty="0">
                <a:solidFill>
                  <a:srgbClr val="FF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shine   and the wind </a:t>
            </a:r>
            <a:r>
              <a:rPr lang="en-US" altLang="zh-CN" sz="3400" dirty="0">
                <a:solidFill>
                  <a:srgbClr val="FF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are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blowing.(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共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处错误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id="{0F6C91F7-E0ED-4145-A7BB-8CD6DEFD4D73}"/>
              </a:ext>
            </a:extLst>
          </p:cNvPr>
          <p:cNvSpPr/>
          <p:nvPr/>
        </p:nvSpPr>
        <p:spPr>
          <a:xfrm>
            <a:off x="2069355" y="1012702"/>
            <a:ext cx="1570138" cy="663166"/>
          </a:xfrm>
          <a:prstGeom prst="ellipse">
            <a:avLst/>
          </a:prstGeom>
          <a:noFill/>
          <a:ln w="28575" cap="flat" cmpd="sng" algn="ctr">
            <a:solidFill>
              <a:srgbClr val="E72582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id="{F3B7345F-FCDB-4F42-B334-BE18995D6D3D}"/>
              </a:ext>
            </a:extLst>
          </p:cNvPr>
          <p:cNvSpPr/>
          <p:nvPr/>
        </p:nvSpPr>
        <p:spPr>
          <a:xfrm>
            <a:off x="4742712" y="1012702"/>
            <a:ext cx="1026929" cy="663166"/>
          </a:xfrm>
          <a:prstGeom prst="ellipse">
            <a:avLst/>
          </a:prstGeom>
          <a:noFill/>
          <a:ln w="28575" cap="flat" cmpd="sng" algn="ctr">
            <a:solidFill>
              <a:srgbClr val="E72582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id="{9E01D383-3DCF-4144-9BC3-543802A69B15}"/>
              </a:ext>
            </a:extLst>
          </p:cNvPr>
          <p:cNvSpPr/>
          <p:nvPr/>
        </p:nvSpPr>
        <p:spPr>
          <a:xfrm>
            <a:off x="7118490" y="1019491"/>
            <a:ext cx="1026929" cy="663166"/>
          </a:xfrm>
          <a:prstGeom prst="ellipse">
            <a:avLst/>
          </a:prstGeom>
          <a:noFill/>
          <a:ln w="28575" cap="flat" cmpd="sng" algn="ctr">
            <a:solidFill>
              <a:srgbClr val="E72582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3DD457FC-CEC0-4384-8707-16B193018654}"/>
              </a:ext>
            </a:extLst>
          </p:cNvPr>
          <p:cNvSpPr/>
          <p:nvPr/>
        </p:nvSpPr>
        <p:spPr>
          <a:xfrm>
            <a:off x="680085" y="2143168"/>
            <a:ext cx="8778844" cy="7875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Lily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having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 err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lunch,but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bell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rings.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id="{2DEAFEBB-75EA-4C67-A25D-BBB3CA560046}"/>
              </a:ext>
            </a:extLst>
          </p:cNvPr>
          <p:cNvSpPr/>
          <p:nvPr/>
        </p:nvSpPr>
        <p:spPr>
          <a:xfrm>
            <a:off x="963531" y="3338996"/>
            <a:ext cx="702308" cy="663166"/>
          </a:xfrm>
          <a:prstGeom prst="ellipse">
            <a:avLst/>
          </a:prstGeom>
          <a:noFill/>
          <a:ln w="28575" cap="flat" cmpd="sng" algn="ctr">
            <a:solidFill>
              <a:srgbClr val="E72582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id="{4310A0BA-6163-4E95-8315-F45A99593512}"/>
              </a:ext>
            </a:extLst>
          </p:cNvPr>
          <p:cNvSpPr/>
          <p:nvPr/>
        </p:nvSpPr>
        <p:spPr>
          <a:xfrm>
            <a:off x="5432616" y="3373161"/>
            <a:ext cx="1203574" cy="663166"/>
          </a:xfrm>
          <a:prstGeom prst="ellipse">
            <a:avLst/>
          </a:prstGeom>
          <a:noFill/>
          <a:ln w="28575" cap="flat" cmpd="sng" algn="ctr">
            <a:solidFill>
              <a:srgbClr val="E72582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3" name="椭圆 12">
            <a:extLst>
              <a:ext uri="{FF2B5EF4-FFF2-40B4-BE49-F238E27FC236}">
                <a16:creationId xmlns:a16="http://schemas.microsoft.com/office/drawing/2014/main" id="{6AF4A679-4352-4656-A792-6CEC62255E77}"/>
              </a:ext>
            </a:extLst>
          </p:cNvPr>
          <p:cNvSpPr/>
          <p:nvPr/>
        </p:nvSpPr>
        <p:spPr>
          <a:xfrm>
            <a:off x="9171160" y="3373161"/>
            <a:ext cx="905347" cy="663166"/>
          </a:xfrm>
          <a:prstGeom prst="ellipse">
            <a:avLst/>
          </a:prstGeom>
          <a:noFill/>
          <a:ln w="28575" cap="flat" cmpd="sng" algn="ctr">
            <a:solidFill>
              <a:srgbClr val="E72582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EECE86A0-C280-482E-BA20-35A0D6E42763}"/>
              </a:ext>
            </a:extLst>
          </p:cNvPr>
          <p:cNvSpPr/>
          <p:nvPr/>
        </p:nvSpPr>
        <p:spPr>
          <a:xfrm>
            <a:off x="416459" y="4857587"/>
            <a:ext cx="11359082" cy="7875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this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 err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photo,the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sun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shining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wind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blowing.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400312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2D965EE0-B25A-48AA-862A-9DB103FE5F3E}"/>
              </a:ext>
            </a:extLst>
          </p:cNvPr>
          <p:cNvSpPr/>
          <p:nvPr/>
        </p:nvSpPr>
        <p:spPr>
          <a:xfrm>
            <a:off x="416459" y="861094"/>
            <a:ext cx="11095456" cy="39269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4.He</a:t>
            </a:r>
            <a:r>
              <a:rPr lang="en-US" altLang="zh-CN" sz="3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 riding  </a:t>
            </a:r>
            <a:r>
              <a:rPr lang="en-US" altLang="zh-CN" sz="3400" dirty="0">
                <a:solidFill>
                  <a:srgbClr val="FF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her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bike,but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it  </a:t>
            </a:r>
            <a:r>
              <a:rPr lang="en-US" altLang="zh-CN" sz="3400" dirty="0">
                <a:solidFill>
                  <a:srgbClr val="FF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starting   to </a:t>
            </a:r>
            <a:r>
              <a:rPr lang="en-US" altLang="zh-CN" sz="3400" dirty="0">
                <a:solidFill>
                  <a:srgbClr val="FF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raining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共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处错误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en-US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5.Today is </a:t>
            </a:r>
            <a:r>
              <a:rPr lang="en-US" altLang="zh-CN" sz="3400" dirty="0">
                <a:solidFill>
                  <a:srgbClr val="FF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Amy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birthday.She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FF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has  a birthday party </a:t>
            </a:r>
            <a:r>
              <a:rPr lang="en-US" altLang="zh-CN" sz="3400" dirty="0">
                <a:solidFill>
                  <a:srgbClr val="FF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  home now.(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共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处错误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id="{8A001E2E-5F1F-4692-811A-8C8BFF66D158}"/>
              </a:ext>
            </a:extLst>
          </p:cNvPr>
          <p:cNvSpPr/>
          <p:nvPr/>
        </p:nvSpPr>
        <p:spPr>
          <a:xfrm>
            <a:off x="2832431" y="1018993"/>
            <a:ext cx="1026929" cy="663166"/>
          </a:xfrm>
          <a:prstGeom prst="ellipse">
            <a:avLst/>
          </a:prstGeom>
          <a:noFill/>
          <a:ln w="28575" cap="flat" cmpd="sng" algn="ctr">
            <a:solidFill>
              <a:srgbClr val="E72582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id="{87BF2793-0036-4E77-B03B-DF7B3D6DE3AB}"/>
              </a:ext>
            </a:extLst>
          </p:cNvPr>
          <p:cNvSpPr/>
          <p:nvPr/>
        </p:nvSpPr>
        <p:spPr>
          <a:xfrm>
            <a:off x="5883448" y="1032717"/>
            <a:ext cx="1621875" cy="663166"/>
          </a:xfrm>
          <a:prstGeom prst="ellipse">
            <a:avLst/>
          </a:prstGeom>
          <a:noFill/>
          <a:ln w="28575" cap="flat" cmpd="sng" algn="ctr">
            <a:solidFill>
              <a:srgbClr val="E72582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id="{B882027C-4BA7-4311-9813-72C4DFA0D279}"/>
              </a:ext>
            </a:extLst>
          </p:cNvPr>
          <p:cNvSpPr/>
          <p:nvPr/>
        </p:nvSpPr>
        <p:spPr>
          <a:xfrm>
            <a:off x="8137761" y="1033339"/>
            <a:ext cx="1621875" cy="663166"/>
          </a:xfrm>
          <a:prstGeom prst="ellipse">
            <a:avLst/>
          </a:prstGeom>
          <a:noFill/>
          <a:ln w="28575" cap="flat" cmpd="sng" algn="ctr">
            <a:solidFill>
              <a:srgbClr val="E72582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B345B73A-2F07-4D3A-B9D9-866DA471603C}"/>
              </a:ext>
            </a:extLst>
          </p:cNvPr>
          <p:cNvSpPr/>
          <p:nvPr/>
        </p:nvSpPr>
        <p:spPr>
          <a:xfrm>
            <a:off x="598385" y="2412637"/>
            <a:ext cx="10093758" cy="7875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riding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his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 err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bike,but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starts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rain.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id="{B1338315-57F8-493A-899F-9EE6C44AA169}"/>
              </a:ext>
            </a:extLst>
          </p:cNvPr>
          <p:cNvSpPr/>
          <p:nvPr/>
        </p:nvSpPr>
        <p:spPr>
          <a:xfrm>
            <a:off x="2382337" y="3383543"/>
            <a:ext cx="1094194" cy="663166"/>
          </a:xfrm>
          <a:prstGeom prst="ellipse">
            <a:avLst/>
          </a:prstGeom>
          <a:noFill/>
          <a:ln w="28575" cap="flat" cmpd="sng" algn="ctr">
            <a:solidFill>
              <a:srgbClr val="E72582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id="{D07EE6D3-08A6-49CB-823D-766BE28969EC}"/>
              </a:ext>
            </a:extLst>
          </p:cNvPr>
          <p:cNvSpPr/>
          <p:nvPr/>
        </p:nvSpPr>
        <p:spPr>
          <a:xfrm>
            <a:off x="5800458" y="3356572"/>
            <a:ext cx="853839" cy="617709"/>
          </a:xfrm>
          <a:prstGeom prst="ellipse">
            <a:avLst/>
          </a:prstGeom>
          <a:noFill/>
          <a:ln w="28575" cap="flat" cmpd="sng" algn="ctr">
            <a:solidFill>
              <a:srgbClr val="E72582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3" name="椭圆 12">
            <a:extLst>
              <a:ext uri="{FF2B5EF4-FFF2-40B4-BE49-F238E27FC236}">
                <a16:creationId xmlns:a16="http://schemas.microsoft.com/office/drawing/2014/main" id="{A20FF3EF-1014-44D0-AE98-228D59B6FCB5}"/>
              </a:ext>
            </a:extLst>
          </p:cNvPr>
          <p:cNvSpPr/>
          <p:nvPr/>
        </p:nvSpPr>
        <p:spPr>
          <a:xfrm>
            <a:off x="9587620" y="3443418"/>
            <a:ext cx="688064" cy="576128"/>
          </a:xfrm>
          <a:prstGeom prst="ellipse">
            <a:avLst/>
          </a:prstGeom>
          <a:noFill/>
          <a:ln w="28575" cap="flat" cmpd="sng" algn="ctr">
            <a:solidFill>
              <a:srgbClr val="E72582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CB3643B3-189D-461F-8509-E5B6BEE22FC9}"/>
              </a:ext>
            </a:extLst>
          </p:cNvPr>
          <p:cNvSpPr/>
          <p:nvPr/>
        </p:nvSpPr>
        <p:spPr>
          <a:xfrm>
            <a:off x="610905" y="4763754"/>
            <a:ext cx="10901010" cy="15724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400" dirty="0" err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Todoy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Amy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 err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birthday.She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having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birthday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party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at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home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now.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490707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652769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  六年级英语下册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E6174224-8FAE-4F0C-8962-90EFF4AE7DCC}"/>
              </a:ext>
            </a:extLst>
          </p:cNvPr>
          <p:cNvSpPr/>
          <p:nvPr/>
        </p:nvSpPr>
        <p:spPr>
          <a:xfrm>
            <a:off x="505460" y="841079"/>
            <a:ext cx="11082976" cy="39326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二、判断下列单词划线部分的发音是否相同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相同的写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S,</a:t>
            </a: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不同的写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)1.pl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ay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s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ay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)2.d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st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)3.w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al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all</a:t>
            </a:r>
            <a:r>
              <a:rPr lang="en-US" altLang="zh-CN" sz="3400" u="sng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)4.ph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ne	  st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)5.cl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ou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	       l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ou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dly	   (           )6.n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thing	  d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B61D49FC-BA69-48C0-AC4A-FE1A02D3C76E}"/>
              </a:ext>
            </a:extLst>
          </p:cNvPr>
          <p:cNvSpPr/>
          <p:nvPr/>
        </p:nvSpPr>
        <p:spPr>
          <a:xfrm>
            <a:off x="1111464" y="2568966"/>
            <a:ext cx="42672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C32D9A4F-46BA-4A42-A9C1-8B855DA84C50}"/>
              </a:ext>
            </a:extLst>
          </p:cNvPr>
          <p:cNvSpPr/>
          <p:nvPr/>
        </p:nvSpPr>
        <p:spPr>
          <a:xfrm>
            <a:off x="1075396" y="3363553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2EC42951-C680-4B1E-9670-921CC668E4D2}"/>
              </a:ext>
            </a:extLst>
          </p:cNvPr>
          <p:cNvSpPr/>
          <p:nvPr/>
        </p:nvSpPr>
        <p:spPr>
          <a:xfrm>
            <a:off x="1075396" y="4134141"/>
            <a:ext cx="42672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6C678121-5449-441D-86A4-F03355958BD9}"/>
              </a:ext>
            </a:extLst>
          </p:cNvPr>
          <p:cNvSpPr/>
          <p:nvPr/>
        </p:nvSpPr>
        <p:spPr>
          <a:xfrm>
            <a:off x="6914735" y="2587072"/>
            <a:ext cx="42672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66355C7E-DCA9-4C7F-A353-65AAD2B97D6E}"/>
              </a:ext>
            </a:extLst>
          </p:cNvPr>
          <p:cNvSpPr/>
          <p:nvPr/>
        </p:nvSpPr>
        <p:spPr>
          <a:xfrm>
            <a:off x="6914735" y="3363552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D2D08696-7ED8-45E1-838D-2E466314E912}"/>
              </a:ext>
            </a:extLst>
          </p:cNvPr>
          <p:cNvSpPr/>
          <p:nvPr/>
        </p:nvSpPr>
        <p:spPr>
          <a:xfrm>
            <a:off x="6942043" y="4158141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5983308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6316512B-730D-490C-8C08-D7FB9DF56AC0}"/>
              </a:ext>
            </a:extLst>
          </p:cNvPr>
          <p:cNvSpPr/>
          <p:nvPr/>
        </p:nvSpPr>
        <p:spPr>
          <a:xfrm>
            <a:off x="434565" y="841079"/>
            <a:ext cx="11353047" cy="47117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三、根据句意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用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或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but</a:t>
            </a: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填空。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1.I like playing football,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 can play it very well.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2.She</a:t>
            </a:r>
            <a:r>
              <a:rPr lang="en-US" altLang="zh-CN" sz="3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 running in the park,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 gets very cold.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3.You</a:t>
            </a:r>
            <a:r>
              <a:rPr lang="en-US" altLang="zh-CN" sz="3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 doing homework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 am doing homework too.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4.I want to go swimming,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3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ve got a cold.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5.Daming is playing the </a:t>
            </a:r>
            <a:r>
              <a:rPr lang="en-US" altLang="zh-CN" sz="3400" i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suona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his brother starts to cry.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1FF9C568-2CC7-4745-A771-A3787166F26D}"/>
              </a:ext>
            </a:extLst>
          </p:cNvPr>
          <p:cNvSpPr/>
          <p:nvPr/>
        </p:nvSpPr>
        <p:spPr>
          <a:xfrm>
            <a:off x="5109254" y="1781311"/>
            <a:ext cx="81464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F7232D4A-154D-410F-85D2-C98B89BC60FD}"/>
              </a:ext>
            </a:extLst>
          </p:cNvPr>
          <p:cNvSpPr/>
          <p:nvPr/>
        </p:nvSpPr>
        <p:spPr>
          <a:xfrm>
            <a:off x="5744358" y="2554236"/>
            <a:ext cx="74251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but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C56DFCC4-029A-4A36-9C93-A5911840DF10}"/>
              </a:ext>
            </a:extLst>
          </p:cNvPr>
          <p:cNvSpPr/>
          <p:nvPr/>
        </p:nvSpPr>
        <p:spPr>
          <a:xfrm>
            <a:off x="5516577" y="3337095"/>
            <a:ext cx="81464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AF1FFC1B-9EB0-4CD4-8D8F-47A3A9DFB790}"/>
              </a:ext>
            </a:extLst>
          </p:cNvPr>
          <p:cNvSpPr/>
          <p:nvPr/>
        </p:nvSpPr>
        <p:spPr>
          <a:xfrm>
            <a:off x="5373102" y="4110020"/>
            <a:ext cx="74251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but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7421B6F7-E3F2-4345-976E-CB9FC608FCC8}"/>
              </a:ext>
            </a:extLst>
          </p:cNvPr>
          <p:cNvSpPr/>
          <p:nvPr/>
        </p:nvSpPr>
        <p:spPr>
          <a:xfrm>
            <a:off x="6331224" y="4892879"/>
            <a:ext cx="74251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but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002787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B8A3AB70-1DE3-4481-BABB-429BEFF412F8}"/>
              </a:ext>
            </a:extLst>
          </p:cNvPr>
          <p:cNvSpPr/>
          <p:nvPr/>
        </p:nvSpPr>
        <p:spPr>
          <a:xfrm>
            <a:off x="505460" y="841079"/>
            <a:ext cx="11245938" cy="47202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四、选择填空。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)1.It is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very dark and I</a:t>
            </a:r>
            <a:r>
              <a:rPr lang="en-US" altLang="zh-CN" sz="3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 going to the park.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A.get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　　　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B.gets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　　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C.getting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)2.It</a:t>
            </a:r>
            <a:r>
              <a:rPr lang="en-US" altLang="zh-CN" sz="3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 time to go to bed,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Tom is still watching TV.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A.or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                 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B.but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         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C.and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06FA3F6B-D4F5-4649-8AD8-A3287DC25B8E}"/>
              </a:ext>
            </a:extLst>
          </p:cNvPr>
          <p:cNvSpPr/>
          <p:nvPr/>
        </p:nvSpPr>
        <p:spPr>
          <a:xfrm>
            <a:off x="1051204" y="1835632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8F58D082-CA52-49E1-861B-FC27035F6006}"/>
              </a:ext>
            </a:extLst>
          </p:cNvPr>
          <p:cNvSpPr/>
          <p:nvPr/>
        </p:nvSpPr>
        <p:spPr>
          <a:xfrm>
            <a:off x="1051204" y="3351098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151191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B8A3AB70-1DE3-4481-BABB-429BEFF412F8}"/>
              </a:ext>
            </a:extLst>
          </p:cNvPr>
          <p:cNvSpPr/>
          <p:nvPr/>
        </p:nvSpPr>
        <p:spPr>
          <a:xfrm>
            <a:off x="505460" y="841079"/>
            <a:ext cx="11273098" cy="47202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)3.—What are you doing?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—I am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 kite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Sam is listening to music.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A.flying;or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B.fly;and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    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C.flying;and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)4.Mum is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her friend happily.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A.talk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to	              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B.talk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with	 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C.talking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to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6783B159-DB8C-46A3-9FBA-256307DA9560}"/>
              </a:ext>
            </a:extLst>
          </p:cNvPr>
          <p:cNvSpPr/>
          <p:nvPr/>
        </p:nvSpPr>
        <p:spPr>
          <a:xfrm>
            <a:off x="1087419" y="1036508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F5FF4466-07DB-4E7B-B488-2694184F499C}"/>
              </a:ext>
            </a:extLst>
          </p:cNvPr>
          <p:cNvSpPr/>
          <p:nvPr/>
        </p:nvSpPr>
        <p:spPr>
          <a:xfrm>
            <a:off x="1096472" y="3381514"/>
            <a:ext cx="60785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 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060116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B8A3AB70-1DE3-4481-BABB-429BEFF412F8}"/>
              </a:ext>
            </a:extLst>
          </p:cNvPr>
          <p:cNvSpPr/>
          <p:nvPr/>
        </p:nvSpPr>
        <p:spPr>
          <a:xfrm>
            <a:off x="505460" y="841079"/>
            <a:ext cx="11006454" cy="39326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 )5.The baby is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crying,but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dad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nothing.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A.know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     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B.knows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     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C.knowing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 )6.Linda likes listening to music and I like listening to music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A.also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          B.to	                   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C.too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B2CD1091-ED31-4A91-86F6-4E6D94820A5C}"/>
              </a:ext>
            </a:extLst>
          </p:cNvPr>
          <p:cNvSpPr/>
          <p:nvPr/>
        </p:nvSpPr>
        <p:spPr>
          <a:xfrm>
            <a:off x="1170866" y="1036508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6C357162-94B0-4D2E-A81A-7FA722BAC4EC}"/>
              </a:ext>
            </a:extLst>
          </p:cNvPr>
          <p:cNvSpPr/>
          <p:nvPr/>
        </p:nvSpPr>
        <p:spPr>
          <a:xfrm>
            <a:off x="1159843" y="2597324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11798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4F99BB87-4221-4D9F-9830-EE4EADBDF27E}"/>
              </a:ext>
            </a:extLst>
          </p:cNvPr>
          <p:cNvSpPr/>
          <p:nvPr/>
        </p:nvSpPr>
        <p:spPr>
          <a:xfrm>
            <a:off x="505459" y="1293749"/>
            <a:ext cx="11318367" cy="51041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1.Rose is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,</a:t>
            </a:r>
          </a:p>
          <a:p>
            <a:pPr>
              <a:lnSpc>
                <a:spcPct val="250000"/>
              </a:lnSpc>
              <a:spcAft>
                <a:spcPts val="0"/>
              </a:spcAft>
            </a:pPr>
            <a:r>
              <a:rPr lang="en-US" altLang="zh-CN" sz="34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but Ann starts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.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2.I am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 </a:t>
            </a:r>
            <a:r>
              <a:rPr lang="en-US" altLang="zh-CN" sz="3400" u="sng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</a:p>
          <a:p>
            <a:pPr>
              <a:lnSpc>
                <a:spcPct val="2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but it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too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 </a:t>
            </a:r>
            <a:r>
              <a:rPr lang="en-US" altLang="zh-CN" sz="3400" u="sng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9A38E658-3418-4F5D-B834-B82C7584355A}"/>
              </a:ext>
            </a:extLst>
          </p:cNvPr>
          <p:cNvSpPr/>
          <p:nvPr/>
        </p:nvSpPr>
        <p:spPr>
          <a:xfrm>
            <a:off x="505459" y="830153"/>
            <a:ext cx="5089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五、根据图片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补全句子。</a:t>
            </a:r>
            <a:endParaRPr lang="zh-CN" altLang="zh-CN" sz="3400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257B788F-4A96-4D76-84F8-A911D57858EF}"/>
              </a:ext>
            </a:extLst>
          </p:cNvPr>
          <p:cNvSpPr/>
          <p:nvPr/>
        </p:nvSpPr>
        <p:spPr>
          <a:xfrm>
            <a:off x="2535017" y="1827052"/>
            <a:ext cx="168988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listening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4DBAB0F8-AEEF-4EEF-9514-CACA156D6494}"/>
              </a:ext>
            </a:extLst>
          </p:cNvPr>
          <p:cNvSpPr/>
          <p:nvPr/>
        </p:nvSpPr>
        <p:spPr>
          <a:xfrm>
            <a:off x="4946508" y="1827051"/>
            <a:ext cx="52450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584955CC-CEB1-4E23-A8E8-304475069DF3}"/>
              </a:ext>
            </a:extLst>
          </p:cNvPr>
          <p:cNvSpPr/>
          <p:nvPr/>
        </p:nvSpPr>
        <p:spPr>
          <a:xfrm>
            <a:off x="6105053" y="1808944"/>
            <a:ext cx="122822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music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D4DFFA71-3D8F-456E-8D48-D7640F8A7FD5}"/>
              </a:ext>
            </a:extLst>
          </p:cNvPr>
          <p:cNvSpPr/>
          <p:nvPr/>
        </p:nvSpPr>
        <p:spPr>
          <a:xfrm>
            <a:off x="3561328" y="3115578"/>
            <a:ext cx="52450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E319FFCE-E6DA-4677-A3BF-FA230415012B}"/>
              </a:ext>
            </a:extLst>
          </p:cNvPr>
          <p:cNvSpPr/>
          <p:nvPr/>
        </p:nvSpPr>
        <p:spPr>
          <a:xfrm>
            <a:off x="5041169" y="3098658"/>
            <a:ext cx="91242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sing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694DCB7E-3A72-41DE-BF1C-43B8F5E53980}"/>
              </a:ext>
            </a:extLst>
          </p:cNvPr>
          <p:cNvSpPr/>
          <p:nvPr/>
        </p:nvSpPr>
        <p:spPr>
          <a:xfrm>
            <a:off x="2201432" y="4406343"/>
            <a:ext cx="117852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doing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8F6E8D80-528B-4DA4-92FF-6E7A42F6DC6E}"/>
              </a:ext>
            </a:extLst>
          </p:cNvPr>
          <p:cNvSpPr/>
          <p:nvPr/>
        </p:nvSpPr>
        <p:spPr>
          <a:xfrm>
            <a:off x="4233956" y="4415396"/>
            <a:ext cx="161614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exercise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A925A2CC-85C1-439A-A2DC-258FF87010A6}"/>
              </a:ext>
            </a:extLst>
          </p:cNvPr>
          <p:cNvSpPr/>
          <p:nvPr/>
        </p:nvSpPr>
        <p:spPr>
          <a:xfrm>
            <a:off x="1994207" y="5711381"/>
            <a:ext cx="88838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gets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0D2F22E0-BF92-45AC-BA33-435C295FCF48}"/>
              </a:ext>
            </a:extLst>
          </p:cNvPr>
          <p:cNvSpPr/>
          <p:nvPr/>
        </p:nvSpPr>
        <p:spPr>
          <a:xfrm>
            <a:off x="4824875" y="5711381"/>
            <a:ext cx="74251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hot</a:t>
            </a:r>
            <a:endParaRPr lang="zh-CN" altLang="en-US" dirty="0">
              <a:solidFill>
                <a:srgbClr val="E72582"/>
              </a:solidFill>
            </a:endParaRPr>
          </a:p>
        </p:txBody>
      </p:sp>
      <p:pic>
        <p:nvPicPr>
          <p:cNvPr id="17" name="image111.jpeg">
            <a:extLst>
              <a:ext uri="{FF2B5EF4-FFF2-40B4-BE49-F238E27FC236}">
                <a16:creationId xmlns:a16="http://schemas.microsoft.com/office/drawing/2014/main" id="{5D8812FB-9072-4681-B29F-301E2666B050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7712553" y="1451444"/>
            <a:ext cx="1223645" cy="1079500"/>
          </a:xfrm>
          <a:prstGeom prst="rect">
            <a:avLst/>
          </a:prstGeom>
        </p:spPr>
      </p:pic>
      <p:pic>
        <p:nvPicPr>
          <p:cNvPr id="18" name="image112.jpeg">
            <a:extLst>
              <a:ext uri="{FF2B5EF4-FFF2-40B4-BE49-F238E27FC236}">
                <a16:creationId xmlns:a16="http://schemas.microsoft.com/office/drawing/2014/main" id="{8A31FC26-9D9A-4DBA-9DCE-E57F044C2741}"/>
              </a:ext>
            </a:extLst>
          </p:cNvPr>
          <p:cNvPicPr/>
          <p:nvPr/>
        </p:nvPicPr>
        <p:blipFill>
          <a:blip r:embed="rId5"/>
          <a:stretch>
            <a:fillRect/>
          </a:stretch>
        </p:blipFill>
        <p:spPr>
          <a:xfrm>
            <a:off x="6480182" y="2758734"/>
            <a:ext cx="1295400" cy="1295400"/>
          </a:xfrm>
          <a:prstGeom prst="rect">
            <a:avLst/>
          </a:prstGeom>
        </p:spPr>
      </p:pic>
      <p:pic>
        <p:nvPicPr>
          <p:cNvPr id="19" name="image113.jpeg">
            <a:extLst>
              <a:ext uri="{FF2B5EF4-FFF2-40B4-BE49-F238E27FC236}">
                <a16:creationId xmlns:a16="http://schemas.microsoft.com/office/drawing/2014/main" id="{B7CA5878-DA3B-4EC1-9C6D-E4414D844B35}"/>
              </a:ext>
            </a:extLst>
          </p:cNvPr>
          <p:cNvPicPr/>
          <p:nvPr/>
        </p:nvPicPr>
        <p:blipFill>
          <a:blip r:embed="rId6"/>
          <a:stretch>
            <a:fillRect/>
          </a:stretch>
        </p:blipFill>
        <p:spPr>
          <a:xfrm>
            <a:off x="6341898" y="4223719"/>
            <a:ext cx="935990" cy="1295400"/>
          </a:xfrm>
          <a:prstGeom prst="rect">
            <a:avLst/>
          </a:prstGeom>
        </p:spPr>
      </p:pic>
      <p:pic>
        <p:nvPicPr>
          <p:cNvPr id="20" name="image114.jpeg">
            <a:extLst>
              <a:ext uri="{FF2B5EF4-FFF2-40B4-BE49-F238E27FC236}">
                <a16:creationId xmlns:a16="http://schemas.microsoft.com/office/drawing/2014/main" id="{1493C1D0-1935-42C2-8AE7-C4CAC02E9B28}"/>
              </a:ext>
            </a:extLst>
          </p:cNvPr>
          <p:cNvPicPr/>
          <p:nvPr/>
        </p:nvPicPr>
        <p:blipFill>
          <a:blip r:embed="rId7"/>
          <a:stretch>
            <a:fillRect/>
          </a:stretch>
        </p:blipFill>
        <p:spPr>
          <a:xfrm>
            <a:off x="6342817" y="5674803"/>
            <a:ext cx="791845" cy="97155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0324023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4F99BB87-4221-4D9F-9830-EE4EADBDF27E}"/>
              </a:ext>
            </a:extLst>
          </p:cNvPr>
          <p:cNvSpPr/>
          <p:nvPr/>
        </p:nvSpPr>
        <p:spPr>
          <a:xfrm>
            <a:off x="505459" y="841079"/>
            <a:ext cx="10929067" cy="51041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3.Tom is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,</a:t>
            </a:r>
          </a:p>
          <a:p>
            <a:pPr>
              <a:lnSpc>
                <a:spcPct val="250000"/>
              </a:lnSpc>
              <a:spcAft>
                <a:spcPts val="0"/>
              </a:spcAft>
            </a:pPr>
            <a:r>
              <a:rPr lang="en-US" altLang="zh-CN" sz="34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but it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34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 </a:t>
            </a:r>
            <a:r>
              <a:rPr lang="en-US" altLang="zh-CN" sz="3400" u="sng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4.I am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34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,</a:t>
            </a:r>
          </a:p>
          <a:p>
            <a:pPr>
              <a:lnSpc>
                <a:spcPct val="250000"/>
              </a:lnSpc>
              <a:spcAft>
                <a:spcPts val="0"/>
              </a:spcAft>
            </a:pPr>
            <a:r>
              <a:rPr lang="en-US" altLang="zh-CN" sz="34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but the phone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.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F9A9B6F8-7500-4E81-8A9B-E48FDDCF3D39}"/>
              </a:ext>
            </a:extLst>
          </p:cNvPr>
          <p:cNvSpPr/>
          <p:nvPr/>
        </p:nvSpPr>
        <p:spPr>
          <a:xfrm>
            <a:off x="2485192" y="1344285"/>
            <a:ext cx="122822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riding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48AB0B3D-C6CA-4770-AD53-13FC64E8E8C9}"/>
              </a:ext>
            </a:extLst>
          </p:cNvPr>
          <p:cNvSpPr/>
          <p:nvPr/>
        </p:nvSpPr>
        <p:spPr>
          <a:xfrm>
            <a:off x="4463196" y="1374382"/>
            <a:ext cx="69442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his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AED0BCF3-563C-43A8-9972-3B42CEAFB197}"/>
              </a:ext>
            </a:extLst>
          </p:cNvPr>
          <p:cNvSpPr/>
          <p:nvPr/>
        </p:nvSpPr>
        <p:spPr>
          <a:xfrm>
            <a:off x="5969992" y="1360539"/>
            <a:ext cx="93647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bike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C6935A52-D815-46B1-BDA1-D6A2173E24A9}"/>
              </a:ext>
            </a:extLst>
          </p:cNvPr>
          <p:cNvSpPr/>
          <p:nvPr/>
        </p:nvSpPr>
        <p:spPr>
          <a:xfrm>
            <a:off x="1856083" y="2672275"/>
            <a:ext cx="110799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starts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AF68E35B-CD9D-4BF1-827B-6E47C4EF6245}"/>
              </a:ext>
            </a:extLst>
          </p:cNvPr>
          <p:cNvSpPr/>
          <p:nvPr/>
        </p:nvSpPr>
        <p:spPr>
          <a:xfrm>
            <a:off x="3790200" y="2672274"/>
            <a:ext cx="52450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B14376D2-D1B5-4602-8624-28B55C5B2BA7}"/>
              </a:ext>
            </a:extLst>
          </p:cNvPr>
          <p:cNvSpPr/>
          <p:nvPr/>
        </p:nvSpPr>
        <p:spPr>
          <a:xfrm>
            <a:off x="5249347" y="2672273"/>
            <a:ext cx="86433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rain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DFF7EAD8-4E86-47E7-9F24-3B9774E07872}"/>
              </a:ext>
            </a:extLst>
          </p:cNvPr>
          <p:cNvSpPr/>
          <p:nvPr/>
        </p:nvSpPr>
        <p:spPr>
          <a:xfrm>
            <a:off x="2259145" y="3953146"/>
            <a:ext cx="1372492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having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84FF1D56-1859-42FA-84DB-E7A3F2310B15}"/>
              </a:ext>
            </a:extLst>
          </p:cNvPr>
          <p:cNvSpPr/>
          <p:nvPr/>
        </p:nvSpPr>
        <p:spPr>
          <a:xfrm>
            <a:off x="4672105" y="3982870"/>
            <a:ext cx="11544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lunch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3B244394-0862-4B72-9A5E-FE5B392B17E5}"/>
              </a:ext>
            </a:extLst>
          </p:cNvPr>
          <p:cNvSpPr/>
          <p:nvPr/>
        </p:nvSpPr>
        <p:spPr>
          <a:xfrm>
            <a:off x="3790200" y="5251750"/>
            <a:ext cx="105830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rings</a:t>
            </a:r>
            <a:endParaRPr lang="zh-CN" altLang="en-US" dirty="0">
              <a:solidFill>
                <a:srgbClr val="E72582"/>
              </a:solidFill>
            </a:endParaRPr>
          </a:p>
        </p:txBody>
      </p:sp>
      <p:pic>
        <p:nvPicPr>
          <p:cNvPr id="16" name="image115.jpeg">
            <a:extLst>
              <a:ext uri="{FF2B5EF4-FFF2-40B4-BE49-F238E27FC236}">
                <a16:creationId xmlns:a16="http://schemas.microsoft.com/office/drawing/2014/main" id="{DF368B58-5B0C-4AE3-98C5-9F232B01FDAA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7369255" y="946407"/>
            <a:ext cx="1076427" cy="1315633"/>
          </a:xfrm>
          <a:prstGeom prst="rect">
            <a:avLst/>
          </a:prstGeom>
        </p:spPr>
      </p:pic>
      <p:pic>
        <p:nvPicPr>
          <p:cNvPr id="17" name="image116.jpeg">
            <a:extLst>
              <a:ext uri="{FF2B5EF4-FFF2-40B4-BE49-F238E27FC236}">
                <a16:creationId xmlns:a16="http://schemas.microsoft.com/office/drawing/2014/main" id="{C745BCAC-E89D-4A69-A82C-10B907B275CD}"/>
              </a:ext>
            </a:extLst>
          </p:cNvPr>
          <p:cNvPicPr/>
          <p:nvPr/>
        </p:nvPicPr>
        <p:blipFill>
          <a:blip r:embed="rId5"/>
          <a:stretch>
            <a:fillRect/>
          </a:stretch>
        </p:blipFill>
        <p:spPr>
          <a:xfrm>
            <a:off x="6649323" y="2586986"/>
            <a:ext cx="863600" cy="863600"/>
          </a:xfrm>
          <a:prstGeom prst="rect">
            <a:avLst/>
          </a:prstGeom>
        </p:spPr>
      </p:pic>
      <p:pic>
        <p:nvPicPr>
          <p:cNvPr id="18" name="image117.jpeg">
            <a:extLst>
              <a:ext uri="{FF2B5EF4-FFF2-40B4-BE49-F238E27FC236}">
                <a16:creationId xmlns:a16="http://schemas.microsoft.com/office/drawing/2014/main" id="{30B3B968-8255-449D-8035-BE0A79BFD34F}"/>
              </a:ext>
            </a:extLst>
          </p:cNvPr>
          <p:cNvPicPr/>
          <p:nvPr/>
        </p:nvPicPr>
        <p:blipFill>
          <a:blip r:embed="rId6"/>
          <a:stretch>
            <a:fillRect/>
          </a:stretch>
        </p:blipFill>
        <p:spPr>
          <a:xfrm>
            <a:off x="6540348" y="3642946"/>
            <a:ext cx="1439545" cy="1295400"/>
          </a:xfrm>
          <a:prstGeom prst="rect">
            <a:avLst/>
          </a:prstGeom>
        </p:spPr>
      </p:pic>
      <p:pic>
        <p:nvPicPr>
          <p:cNvPr id="19" name="image118.jpeg">
            <a:extLst>
              <a:ext uri="{FF2B5EF4-FFF2-40B4-BE49-F238E27FC236}">
                <a16:creationId xmlns:a16="http://schemas.microsoft.com/office/drawing/2014/main" id="{531C703F-F1C6-4E1D-8CE8-6A2E20ED1F03}"/>
              </a:ext>
            </a:extLst>
          </p:cNvPr>
          <p:cNvPicPr/>
          <p:nvPr/>
        </p:nvPicPr>
        <p:blipFill>
          <a:blip r:embed="rId7"/>
          <a:stretch>
            <a:fillRect/>
          </a:stretch>
        </p:blipFill>
        <p:spPr>
          <a:xfrm>
            <a:off x="5783918" y="5070005"/>
            <a:ext cx="1295400" cy="12954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2842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233</TotalTime>
  <Words>1497</Words>
  <Application>Microsoft Office PowerPoint</Application>
  <PresentationFormat>宽屏</PresentationFormat>
  <Paragraphs>208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3" baseType="lpstr">
      <vt:lpstr>方正小标宋_GBK</vt:lpstr>
      <vt:lpstr>Calibri</vt:lpstr>
      <vt:lpstr>方正大标宋_GBK</vt:lpstr>
      <vt:lpstr>等线</vt:lpstr>
      <vt:lpstr>微软雅黑</vt:lpstr>
      <vt:lpstr>方正隶变_GBK</vt:lpstr>
      <vt:lpstr>Wingdings</vt:lpstr>
      <vt:lpstr>Arial</vt:lpstr>
      <vt:lpstr>方正大标宋简体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微软用户</cp:lastModifiedBy>
  <cp:revision>271</cp:revision>
  <dcterms:created xsi:type="dcterms:W3CDTF">2019-06-19T02:08:00Z</dcterms:created>
  <dcterms:modified xsi:type="dcterms:W3CDTF">2014-01-28T05:03:35Z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