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9" r:id="rId5"/>
    <p:sldId id="539" r:id="rId6"/>
    <p:sldId id="540" r:id="rId7"/>
    <p:sldId id="530" r:id="rId8"/>
    <p:sldId id="543" r:id="rId9"/>
    <p:sldId id="541" r:id="rId10"/>
    <p:sldId id="544" r:id="rId11"/>
    <p:sldId id="542" r:id="rId12"/>
    <p:sldId id="545" r:id="rId13"/>
    <p:sldId id="531" r:id="rId14"/>
    <p:sldId id="547" r:id="rId15"/>
    <p:sldId id="546" r:id="rId16"/>
    <p:sldId id="548" r:id="rId17"/>
    <p:sldId id="549" r:id="rId18"/>
    <p:sldId id="532" r:id="rId19"/>
    <p:sldId id="550" r:id="rId20"/>
    <p:sldId id="526" r:id="rId21"/>
    <p:sldId id="427" r:id="rId22"/>
  </p:sldIdLst>
  <p:sldSz cx="12192000" cy="6858000"/>
  <p:notesSz cx="6858000" cy="9144000"/>
  <p:embeddedFontLst>
    <p:embeddedFont>
      <p:font typeface="方正大标宋_GBK" panose="03000509000000000000" pitchFamily="65" charset="-122"/>
      <p:regular r:id="rId23"/>
    </p:embeddedFont>
    <p:embeddedFont>
      <p:font typeface="方正大标宋简体" panose="02000000000000000000" pitchFamily="2" charset="-122"/>
      <p:regular r:id="rId24"/>
    </p:embeddedFont>
    <p:embeddedFont>
      <p:font typeface="方正隶变_GBK" panose="03000509000000000000" pitchFamily="65" charset="-122"/>
      <p:regular r:id="rId25"/>
    </p:embeddedFont>
    <p:embeddedFont>
      <p:font typeface="方正小标宋_GBK" panose="03000509000000000000" pitchFamily="65" charset="-122"/>
      <p:regular r:id="rId26"/>
    </p:embeddedFont>
    <p:embeddedFont>
      <p:font typeface="微软雅黑" panose="020B0503020204020204" pitchFamily="34" charset="-122"/>
      <p:regular r:id="rId27"/>
      <p:bold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image" Target="../media/image9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image" Target="../media/image10.T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endParaRPr lang="en-US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The apples </a:t>
            </a:r>
            <a:r>
              <a:rPr lang="en-US" altLang="zh-CN" sz="6000" spc="-300" dirty="0" err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arefalling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 down the stairs</a:t>
            </a:r>
            <a:endParaRPr lang="zh-CN" altLang="en-US" sz="6000" spc="-3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F206370-6D54-4FDD-8449-82D4B2D85B70}"/>
              </a:ext>
            </a:extLst>
          </p:cNvPr>
          <p:cNvSpPr/>
          <p:nvPr/>
        </p:nvSpPr>
        <p:spPr>
          <a:xfrm>
            <a:off x="505460" y="861094"/>
            <a:ext cx="11006454" cy="3935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help you.(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5.falling, stairs, the, are, down, the, apples (.) 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连词成句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CE6965B-FDCA-49B0-8438-DB1AD201DDB3}"/>
              </a:ext>
            </a:extLst>
          </p:cNvPr>
          <p:cNvSpPr/>
          <p:nvPr/>
        </p:nvSpPr>
        <p:spPr>
          <a:xfrm>
            <a:off x="868090" y="1682159"/>
            <a:ext cx="4426212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me?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18A8163-2CB4-46CE-9841-B9CC4DC9CA4C}"/>
              </a:ext>
            </a:extLst>
          </p:cNvPr>
          <p:cNvSpPr/>
          <p:nvPr/>
        </p:nvSpPr>
        <p:spPr>
          <a:xfrm>
            <a:off x="775579" y="3468606"/>
            <a:ext cx="9065537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stairs.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871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27AA859-0177-4588-A25F-D5892609411F}"/>
              </a:ext>
            </a:extLst>
          </p:cNvPr>
          <p:cNvSpPr/>
          <p:nvPr/>
        </p:nvSpPr>
        <p:spPr>
          <a:xfrm>
            <a:off x="434565" y="841080"/>
            <a:ext cx="11434528" cy="5169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五、根据图片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1.—What is he doing?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2.—What are they doing?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—They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	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88.jpeg">
            <a:extLst>
              <a:ext uri="{FF2B5EF4-FFF2-40B4-BE49-F238E27FC236}">
                <a16:creationId xmlns:a16="http://schemas.microsoft.com/office/drawing/2014/main" id="{367A6382-189A-4827-AED9-D31031172E5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096740" y="1344285"/>
            <a:ext cx="2726269" cy="222998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19349EF-7BCD-45A6-B3EE-4A4C0C5B3BB3}"/>
              </a:ext>
            </a:extLst>
          </p:cNvPr>
          <p:cNvSpPr/>
          <p:nvPr/>
        </p:nvSpPr>
        <p:spPr>
          <a:xfrm>
            <a:off x="2120154" y="3229864"/>
            <a:ext cx="3363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ECC8555-863C-4732-B531-BFFB9C5CD9FB}"/>
              </a:ext>
            </a:extLst>
          </p:cNvPr>
          <p:cNvSpPr/>
          <p:nvPr/>
        </p:nvSpPr>
        <p:spPr>
          <a:xfrm>
            <a:off x="2752552" y="5321215"/>
            <a:ext cx="26709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89.jpeg">
            <a:extLst>
              <a:ext uri="{FF2B5EF4-FFF2-40B4-BE49-F238E27FC236}">
                <a16:creationId xmlns:a16="http://schemas.microsoft.com/office/drawing/2014/main" id="{A1C52485-21B3-43D6-B33B-E68F51EBCEC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41463" y="4077477"/>
            <a:ext cx="2560419" cy="20943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84062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27AA859-0177-4588-A25F-D5892609411F}"/>
              </a:ext>
            </a:extLst>
          </p:cNvPr>
          <p:cNvSpPr/>
          <p:nvPr/>
        </p:nvSpPr>
        <p:spPr>
          <a:xfrm>
            <a:off x="434565" y="841080"/>
            <a:ext cx="11006455" cy="4692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29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3.—What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boy doing?</a:t>
            </a:r>
          </a:p>
          <a:p>
            <a:pPr>
              <a:lnSpc>
                <a:spcPct val="229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—He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	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29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4.—What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girls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229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—They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	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91E18CC-EE43-410E-9F6D-60F8ADF88161}"/>
              </a:ext>
            </a:extLst>
          </p:cNvPr>
          <p:cNvSpPr/>
          <p:nvPr/>
        </p:nvSpPr>
        <p:spPr>
          <a:xfrm>
            <a:off x="2870148" y="1315813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ADB9F70-F4D6-4380-98F0-CAE3DBE17FB1}"/>
              </a:ext>
            </a:extLst>
          </p:cNvPr>
          <p:cNvSpPr/>
          <p:nvPr/>
        </p:nvSpPr>
        <p:spPr>
          <a:xfrm>
            <a:off x="2301292" y="2455616"/>
            <a:ext cx="26100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standing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C94DC88-B5D7-4AF3-9148-1146EBFA82E8}"/>
              </a:ext>
            </a:extLst>
          </p:cNvPr>
          <p:cNvSpPr/>
          <p:nvPr/>
        </p:nvSpPr>
        <p:spPr>
          <a:xfrm>
            <a:off x="2776280" y="3659439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0B16CFC-CC6D-46CD-A468-FCAF5B6368DB}"/>
              </a:ext>
            </a:extLst>
          </p:cNvPr>
          <p:cNvSpPr/>
          <p:nvPr/>
        </p:nvSpPr>
        <p:spPr>
          <a:xfrm>
            <a:off x="5937792" y="3659439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A3BFF6D-E1C1-41A8-95B5-DAB0C04C424B}"/>
              </a:ext>
            </a:extLst>
          </p:cNvPr>
          <p:cNvSpPr/>
          <p:nvPr/>
        </p:nvSpPr>
        <p:spPr>
          <a:xfrm>
            <a:off x="2861527" y="4839877"/>
            <a:ext cx="40095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getting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90.jpeg">
            <a:extLst>
              <a:ext uri="{FF2B5EF4-FFF2-40B4-BE49-F238E27FC236}">
                <a16:creationId xmlns:a16="http://schemas.microsoft.com/office/drawing/2014/main" id="{269EC42A-B824-4BB8-81DC-726C4CB517AC}"/>
              </a:ext>
            </a:extLst>
          </p:cNvPr>
          <p:cNvPicPr/>
          <p:nvPr/>
        </p:nvPicPr>
        <p:blipFill rotWithShape="1">
          <a:blip r:embed="rId4"/>
          <a:srcRect l="-5046" t="800" r="5046" b="10901"/>
          <a:stretch/>
        </p:blipFill>
        <p:spPr>
          <a:xfrm>
            <a:off x="7912729" y="861094"/>
            <a:ext cx="2784721" cy="2011259"/>
          </a:xfrm>
          <a:prstGeom prst="rect">
            <a:avLst/>
          </a:prstGeom>
        </p:spPr>
      </p:pic>
      <p:pic>
        <p:nvPicPr>
          <p:cNvPr id="13" name="image91.jpeg">
            <a:extLst>
              <a:ext uri="{FF2B5EF4-FFF2-40B4-BE49-F238E27FC236}">
                <a16:creationId xmlns:a16="http://schemas.microsoft.com/office/drawing/2014/main" id="{F10C6EDF-F210-408A-A4E3-C82697C6B235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063764" y="3646658"/>
            <a:ext cx="3303298" cy="27019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1657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E73CF20-7202-4E2C-8953-64618674DA6F}"/>
              </a:ext>
            </a:extLst>
          </p:cNvPr>
          <p:cNvSpPr/>
          <p:nvPr/>
        </p:nvSpPr>
        <p:spPr>
          <a:xfrm>
            <a:off x="505460" y="861094"/>
            <a:ext cx="11006455" cy="5799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六、阅读短文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按要求完成下列任务。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 is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Sunday.It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fine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day.The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sun is shining in the blue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sky.Now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nine o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clock in the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morning.There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sports meeting(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运动会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the forest(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森林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Look!A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horse,a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deer(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鹿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and a sheep are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running.They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run very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fast.Over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a dog and two cats are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jumping.Two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monkeys are climbing a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tree,and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can climb to the top of the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tree.A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tiger is also trying to climb the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tree,but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can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do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it.Four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birds are flying and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singing.They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very happy.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5221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E73CF20-7202-4E2C-8953-64618674DA6F}"/>
              </a:ext>
            </a:extLst>
          </p:cNvPr>
          <p:cNvSpPr/>
          <p:nvPr/>
        </p:nvSpPr>
        <p:spPr>
          <a:xfrm>
            <a:off x="505460" y="861094"/>
            <a:ext cx="11006455" cy="3150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There are many other animals in the forest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too.Some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standing by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river,and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are sitting under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trees.They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like watching the sports meeting very much.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6608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CF711C8-2683-4315-9969-AE74B03F58C7}"/>
              </a:ext>
            </a:extLst>
          </p:cNvPr>
          <p:cNvSpPr/>
          <p:nvPr/>
        </p:nvSpPr>
        <p:spPr>
          <a:xfrm>
            <a:off x="636684" y="823280"/>
            <a:ext cx="5485797" cy="705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1: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根据短文内容完成表格。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748B384E-0628-477F-81FC-7F1972AF93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18962"/>
              </p:ext>
            </p:extLst>
          </p:nvPr>
        </p:nvGraphicFramePr>
        <p:xfrm>
          <a:off x="642796" y="1501917"/>
          <a:ext cx="11271564" cy="4912877"/>
        </p:xfrm>
        <a:graphic>
          <a:graphicData uri="http://schemas.openxmlformats.org/drawingml/2006/table">
            <a:tbl>
              <a:tblPr firstRow="1" firstCol="1" bandRow="1"/>
              <a:tblGrid>
                <a:gridCol w="4237022">
                  <a:extLst>
                    <a:ext uri="{9D8B030D-6E8A-4147-A177-3AD203B41FA5}">
                      <a16:colId xmlns:a16="http://schemas.microsoft.com/office/drawing/2014/main" val="1762931483"/>
                    </a:ext>
                  </a:extLst>
                </a:gridCol>
                <a:gridCol w="7034542">
                  <a:extLst>
                    <a:ext uri="{9D8B030D-6E8A-4147-A177-3AD203B41FA5}">
                      <a16:colId xmlns:a16="http://schemas.microsoft.com/office/drawing/2014/main" val="3776038716"/>
                    </a:ext>
                  </a:extLst>
                </a:gridCol>
              </a:tblGrid>
              <a:tr h="717002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Sports Meeting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1447642"/>
                  </a:ext>
                </a:extLst>
              </a:tr>
              <a:tr h="8391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 is running?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u="sng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28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zh-CN" sz="28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,a deer and a sheep are running. 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480" marR="30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552504"/>
                  </a:ext>
                </a:extLst>
              </a:tr>
              <a:tr h="8391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 is jumping?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dog and </a:t>
                      </a:r>
                      <a:r>
                        <a:rPr lang="zh-CN" sz="3000" u="sng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30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0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</a:t>
                      </a:r>
                      <a:r>
                        <a:rPr lang="zh-CN" sz="30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are jumping. 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480" marR="30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6238179"/>
                  </a:ext>
                </a:extLst>
              </a:tr>
              <a:tr h="8391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Where is the sports meeting?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the </a:t>
                      </a:r>
                      <a:r>
                        <a:rPr lang="zh-CN" sz="3000" u="sng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30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0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zh-CN" sz="30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 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480" marR="30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4010023"/>
                  </a:ext>
                </a:extLst>
              </a:tr>
              <a:tr h="8391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 the tiger climb the tree?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u="sng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r>
                        <a:rPr lang="zh-CN" sz="30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0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         </a:t>
                      </a:r>
                      <a:r>
                        <a:rPr lang="zh-CN" sz="30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0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480" marR="30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74595"/>
                  </a:ext>
                </a:extLst>
              </a:tr>
              <a:tr h="8391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is the weather?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u="sng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⑤</a:t>
                      </a:r>
                      <a:r>
                        <a:rPr lang="zh-CN" sz="30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0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             </a:t>
                      </a:r>
                      <a:r>
                        <a:rPr lang="zh-CN" sz="30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0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480" marR="30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63558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D47D83ED-D9B3-4CA5-BF05-9311EBEC0C92}"/>
              </a:ext>
            </a:extLst>
          </p:cNvPr>
          <p:cNvSpPr/>
          <p:nvPr/>
        </p:nvSpPr>
        <p:spPr>
          <a:xfrm>
            <a:off x="5450118" y="2417278"/>
            <a:ext cx="12917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horse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BE8578D-1F2D-4E29-BEDA-BC1A8C30107B}"/>
              </a:ext>
            </a:extLst>
          </p:cNvPr>
          <p:cNvSpPr/>
          <p:nvPr/>
        </p:nvSpPr>
        <p:spPr>
          <a:xfrm>
            <a:off x="7268503" y="3278749"/>
            <a:ext cx="14574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E6985D-F9F7-4AAF-960E-9E75CD53BB23}"/>
              </a:ext>
            </a:extLst>
          </p:cNvPr>
          <p:cNvSpPr/>
          <p:nvPr/>
        </p:nvSpPr>
        <p:spPr>
          <a:xfrm>
            <a:off x="6570180" y="4096489"/>
            <a:ext cx="106150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F840F74-40A5-408A-84D3-C24917AF777C}"/>
              </a:ext>
            </a:extLst>
          </p:cNvPr>
          <p:cNvSpPr/>
          <p:nvPr/>
        </p:nvSpPr>
        <p:spPr>
          <a:xfrm>
            <a:off x="5690445" y="4932335"/>
            <a:ext cx="192180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No,it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049D1E0-A1A7-4AD3-9F68-565B54DF0A54}"/>
              </a:ext>
            </a:extLst>
          </p:cNvPr>
          <p:cNvSpPr/>
          <p:nvPr/>
        </p:nvSpPr>
        <p:spPr>
          <a:xfrm>
            <a:off x="5659806" y="5750075"/>
            <a:ext cx="14682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fine.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018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E73CF20-7202-4E2C-8953-64618674DA6F}"/>
              </a:ext>
            </a:extLst>
          </p:cNvPr>
          <p:cNvSpPr/>
          <p:nvPr/>
        </p:nvSpPr>
        <p:spPr>
          <a:xfrm>
            <a:off x="505460" y="861094"/>
            <a:ext cx="11006455" cy="4720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根据短文内容选择答案。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article(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mainly tells us a story of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A.an animal sports meeting in the forest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B.there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many animals in the forest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running animals on the hill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C062DEE-B0AB-4679-9D31-A93E745C2410}"/>
              </a:ext>
            </a:extLst>
          </p:cNvPr>
          <p:cNvSpPr/>
          <p:nvPr/>
        </p:nvSpPr>
        <p:spPr>
          <a:xfrm>
            <a:off x="1030128" y="18084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910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E73CF20-7202-4E2C-8953-64618674DA6F}"/>
              </a:ext>
            </a:extLst>
          </p:cNvPr>
          <p:cNvSpPr/>
          <p:nvPr/>
        </p:nvSpPr>
        <p:spPr>
          <a:xfrm>
            <a:off x="505460" y="861094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animals are climbing the trees?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A.Two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monkeys.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B.Two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monkeys and the cats.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C.Some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birds and a deer.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the text we know there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A.not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any birds living in the forest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B.many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around the hill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lot of animals at the sports meeting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6AB13E5-3020-416E-8956-B42DB7C55E7C}"/>
              </a:ext>
            </a:extLst>
          </p:cNvPr>
          <p:cNvSpPr/>
          <p:nvPr/>
        </p:nvSpPr>
        <p:spPr>
          <a:xfrm>
            <a:off x="1131684" y="10236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D6643F1-74E6-4C95-BF0F-D52760FABDB9}"/>
              </a:ext>
            </a:extLst>
          </p:cNvPr>
          <p:cNvSpPr/>
          <p:nvPr/>
        </p:nvSpPr>
        <p:spPr>
          <a:xfrm>
            <a:off x="1170866" y="34038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467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3178BFB-9B1A-42AB-82C4-4022F37450DE}"/>
              </a:ext>
            </a:extLst>
          </p:cNvPr>
          <p:cNvSpPr/>
          <p:nvPr/>
        </p:nvSpPr>
        <p:spPr>
          <a:xfrm>
            <a:off x="425513" y="841079"/>
            <a:ext cx="11006455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七、现在是星期天上午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00,Mary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一家人正在做不同的事情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请你用现在进行时进行描述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可适当拓展。要求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语句通顺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语法正确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不少于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句话。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92.jpeg">
            <a:extLst>
              <a:ext uri="{FF2B5EF4-FFF2-40B4-BE49-F238E27FC236}">
                <a16:creationId xmlns:a16="http://schemas.microsoft.com/office/drawing/2014/main" id="{4E79715C-DE8B-48C4-80A7-BEE7D1389159}"/>
              </a:ext>
            </a:extLst>
          </p:cNvPr>
          <p:cNvPicPr/>
          <p:nvPr/>
        </p:nvPicPr>
        <p:blipFill rotWithShape="1">
          <a:blip r:embed="rId4"/>
          <a:srcRect l="1467" r="3561"/>
          <a:stretch/>
        </p:blipFill>
        <p:spPr>
          <a:xfrm>
            <a:off x="505460" y="3464071"/>
            <a:ext cx="11137296" cy="17778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00312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3178BFB-9B1A-42AB-82C4-4022F37450DE}"/>
              </a:ext>
            </a:extLst>
          </p:cNvPr>
          <p:cNvSpPr/>
          <p:nvPr/>
        </p:nvSpPr>
        <p:spPr>
          <a:xfrm>
            <a:off x="425514" y="841079"/>
            <a:ext cx="10429592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It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Sunday.Mary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Look!Her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taijiquan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.Her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room.Her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football.Mary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pictures.They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4781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0912E43-2E22-4297-8D6F-27A90489B2A2}"/>
              </a:ext>
            </a:extLst>
          </p:cNvPr>
          <p:cNvSpPr/>
          <p:nvPr/>
        </p:nvSpPr>
        <p:spPr>
          <a:xfrm>
            <a:off x="505459" y="1702172"/>
            <a:ext cx="11006455" cy="4672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一、选词填空。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1.She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buying things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birthday.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2.My mother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phone.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oranges are falling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stairs.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1DAE5D4-5072-43D5-B20C-B9334B8B39EC}"/>
              </a:ext>
            </a:extLst>
          </p:cNvPr>
          <p:cNvSpPr/>
          <p:nvPr/>
        </p:nvSpPr>
        <p:spPr>
          <a:xfrm>
            <a:off x="1150866" y="2971215"/>
            <a:ext cx="8174204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6683D5B-1845-4747-BD15-B0A2B14C5F8D}"/>
              </a:ext>
            </a:extLst>
          </p:cNvPr>
          <p:cNvSpPr/>
          <p:nvPr/>
        </p:nvSpPr>
        <p:spPr>
          <a:xfrm>
            <a:off x="5105993" y="3832307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3C724BB-5029-4A07-8810-0447C426D0A9}"/>
              </a:ext>
            </a:extLst>
          </p:cNvPr>
          <p:cNvSpPr/>
          <p:nvPr/>
        </p:nvSpPr>
        <p:spPr>
          <a:xfrm>
            <a:off x="3952609" y="475990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89D0C65-C657-457A-9766-0A67C8C8B1CC}"/>
              </a:ext>
            </a:extLst>
          </p:cNvPr>
          <p:cNvSpPr/>
          <p:nvPr/>
        </p:nvSpPr>
        <p:spPr>
          <a:xfrm>
            <a:off x="5480362" y="5693006"/>
            <a:ext cx="1152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861424"/>
            <a:ext cx="3515083" cy="64642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0E5BDAB-497C-4484-B172-96EEE4212827}"/>
              </a:ext>
            </a:extLst>
          </p:cNvPr>
          <p:cNvSpPr/>
          <p:nvPr/>
        </p:nvSpPr>
        <p:spPr>
          <a:xfrm>
            <a:off x="579422" y="1502892"/>
            <a:ext cx="10932494" cy="5159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根据提示补全短文。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It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eight o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clock in the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evening.Jack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his family </a:t>
            </a:r>
          </a:p>
          <a:p>
            <a:pPr indent="3048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(be) at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home.Mr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Green is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(sit) on a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sofa.He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reading a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newspaper.He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(not like) watching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TV.Mrs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Green is standing near the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window.She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giving some food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 bird.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疑问词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is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Jack?He</a:t>
            </a:r>
            <a:r>
              <a:rPr lang="en-US" altLang="zh-CN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doing his homework in the study(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书房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).They are all very busy.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63A3CDA-400F-4002-BDAA-09750DC5FE0E}"/>
              </a:ext>
            </a:extLst>
          </p:cNvPr>
          <p:cNvSpPr/>
          <p:nvPr/>
        </p:nvSpPr>
        <p:spPr>
          <a:xfrm>
            <a:off x="1702178" y="2844225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59259C8-95E1-4FAF-9246-E36192FF43AB}"/>
              </a:ext>
            </a:extLst>
          </p:cNvPr>
          <p:cNvSpPr/>
          <p:nvPr/>
        </p:nvSpPr>
        <p:spPr>
          <a:xfrm>
            <a:off x="7971356" y="2835172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8693EAB-B265-4F0F-B191-FA86FF7B085B}"/>
              </a:ext>
            </a:extLst>
          </p:cNvPr>
          <p:cNvSpPr/>
          <p:nvPr/>
        </p:nvSpPr>
        <p:spPr>
          <a:xfrm>
            <a:off x="7153438" y="3482991"/>
            <a:ext cx="21040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C8BCC38-3F9C-4C3F-9EB0-10709EC16549}"/>
              </a:ext>
            </a:extLst>
          </p:cNvPr>
          <p:cNvSpPr/>
          <p:nvPr/>
        </p:nvSpPr>
        <p:spPr>
          <a:xfrm>
            <a:off x="3485349" y="4761280"/>
            <a:ext cx="503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B6ACA8D-803E-499D-856E-8BD636F5D7AC}"/>
              </a:ext>
            </a:extLst>
          </p:cNvPr>
          <p:cNvSpPr/>
          <p:nvPr/>
        </p:nvSpPr>
        <p:spPr>
          <a:xfrm>
            <a:off x="7563230" y="4729578"/>
            <a:ext cx="1279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8CEE504-F30D-436E-A0FB-9D1EBDF5D20B}"/>
              </a:ext>
            </a:extLst>
          </p:cNvPr>
          <p:cNvSpPr/>
          <p:nvPr/>
        </p:nvSpPr>
        <p:spPr>
          <a:xfrm>
            <a:off x="505459" y="837769"/>
            <a:ext cx="11006455" cy="3861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balloons are flying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5.Can another bus come and take half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 boy is walking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blackboard.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9753E78-B8B3-4A6F-8022-D7099CBA6ABC}"/>
              </a:ext>
            </a:extLst>
          </p:cNvPr>
          <p:cNvSpPr/>
          <p:nvPr/>
        </p:nvSpPr>
        <p:spPr>
          <a:xfrm>
            <a:off x="806834" y="1053212"/>
            <a:ext cx="8174204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71B4E48-6986-4E41-AB5C-AFA91FE8E761}"/>
              </a:ext>
            </a:extLst>
          </p:cNvPr>
          <p:cNvSpPr/>
          <p:nvPr/>
        </p:nvSpPr>
        <p:spPr>
          <a:xfrm>
            <a:off x="5742781" y="1954353"/>
            <a:ext cx="1104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37113F1-1FF6-4F3C-9EDA-CC3336EC7367}"/>
              </a:ext>
            </a:extLst>
          </p:cNvPr>
          <p:cNvSpPr/>
          <p:nvPr/>
        </p:nvSpPr>
        <p:spPr>
          <a:xfrm>
            <a:off x="7958345" y="2998636"/>
            <a:ext cx="5485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9010A5E-327E-425F-A9A1-0A2D3887685E}"/>
              </a:ext>
            </a:extLst>
          </p:cNvPr>
          <p:cNvSpPr/>
          <p:nvPr/>
        </p:nvSpPr>
        <p:spPr>
          <a:xfrm>
            <a:off x="5064203" y="4057238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3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9BF21A1-FFD9-4266-BCB8-94A64D74CF0E}"/>
              </a:ext>
            </a:extLst>
          </p:cNvPr>
          <p:cNvSpPr/>
          <p:nvPr/>
        </p:nvSpPr>
        <p:spPr>
          <a:xfrm>
            <a:off x="505459" y="861094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)1.My books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falling.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help me?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A.is;Who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B.are;Whom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C.are;Who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)2.It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raining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outside.Please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take an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A.kite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B.umbrella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C.raincoat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)3.I have a cold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today.So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school.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A.can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B.could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C.can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D9E81C8-E910-4F21-AFFD-B7042B10D992}"/>
              </a:ext>
            </a:extLst>
          </p:cNvPr>
          <p:cNvSpPr/>
          <p:nvPr/>
        </p:nvSpPr>
        <p:spPr>
          <a:xfrm>
            <a:off x="1080333" y="18356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680DFB2-D7C8-45E5-90F7-023C0364D94E}"/>
              </a:ext>
            </a:extLst>
          </p:cNvPr>
          <p:cNvSpPr/>
          <p:nvPr/>
        </p:nvSpPr>
        <p:spPr>
          <a:xfrm>
            <a:off x="1105524" y="33837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90DE746-D2CF-434A-82B7-3EDCF8AD254B}"/>
              </a:ext>
            </a:extLst>
          </p:cNvPr>
          <p:cNvSpPr/>
          <p:nvPr/>
        </p:nvSpPr>
        <p:spPr>
          <a:xfrm>
            <a:off x="1105524" y="497382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9BF21A1-FFD9-4266-BCB8-94A64D74CF0E}"/>
              </a:ext>
            </a:extLst>
          </p:cNvPr>
          <p:cNvSpPr/>
          <p:nvPr/>
        </p:nvSpPr>
        <p:spPr>
          <a:xfrm>
            <a:off x="505459" y="861094"/>
            <a:ext cx="11006455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)4.Look at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.He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trying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the bus.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A.him;to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get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B.he;getting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C.him;get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)5.The books are everywhere(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mess!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C.Where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)6.Everything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ready.Let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 to the park!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A.is	  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C.be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B39C262-2F75-4B4D-B424-85BE76752BE6}"/>
              </a:ext>
            </a:extLst>
          </p:cNvPr>
          <p:cNvSpPr/>
          <p:nvPr/>
        </p:nvSpPr>
        <p:spPr>
          <a:xfrm>
            <a:off x="1093503" y="10508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6EC8AB9-B51D-48EB-9719-D27A673F2E7A}"/>
              </a:ext>
            </a:extLst>
          </p:cNvPr>
          <p:cNvSpPr/>
          <p:nvPr/>
        </p:nvSpPr>
        <p:spPr>
          <a:xfrm>
            <a:off x="1093503" y="260426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2763ADB-EEAF-4042-B649-BEE62DDA1719}"/>
              </a:ext>
            </a:extLst>
          </p:cNvPr>
          <p:cNvSpPr/>
          <p:nvPr/>
        </p:nvSpPr>
        <p:spPr>
          <a:xfrm>
            <a:off x="1093503" y="41576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83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9BF21A1-FFD9-4266-BCB8-94A64D74CF0E}"/>
              </a:ext>
            </a:extLst>
          </p:cNvPr>
          <p:cNvSpPr/>
          <p:nvPr/>
        </p:nvSpPr>
        <p:spPr>
          <a:xfrm>
            <a:off x="505459" y="861094"/>
            <a:ext cx="11006455" cy="4128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)7.Simon and Tom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apples now.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A.wash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B.washing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washing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)8.I am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hands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head.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A.put;on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B.putting;on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C.putting;in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78E8F5B-24A9-4544-92C5-65C3307C1C14}"/>
              </a:ext>
            </a:extLst>
          </p:cNvPr>
          <p:cNvSpPr/>
          <p:nvPr/>
        </p:nvSpPr>
        <p:spPr>
          <a:xfrm>
            <a:off x="1116364" y="1241895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BB2AC19-1819-4C8E-A924-908F7E6DFBE7}"/>
              </a:ext>
            </a:extLst>
          </p:cNvPr>
          <p:cNvSpPr/>
          <p:nvPr/>
        </p:nvSpPr>
        <p:spPr>
          <a:xfrm>
            <a:off x="1105523" y="333547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357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015E6B3-5DBB-4FB3-90BE-1CDE26D7E1D6}"/>
              </a:ext>
            </a:extLst>
          </p:cNvPr>
          <p:cNvSpPr/>
          <p:nvPr/>
        </p:nvSpPr>
        <p:spPr>
          <a:xfrm>
            <a:off x="505460" y="821071"/>
            <a:ext cx="11073922" cy="4423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三、根据首字母或中文提示完成句子。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1.Oh,no!The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.We can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eat them.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2.Mum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shop now.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falling down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苹果正在楼梯上掉落下来。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1154033-FCD6-47C1-9143-22609D39E560}"/>
              </a:ext>
            </a:extLst>
          </p:cNvPr>
          <p:cNvSpPr/>
          <p:nvPr/>
        </p:nvSpPr>
        <p:spPr>
          <a:xfrm>
            <a:off x="3482602" y="1926166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13A4320-3556-471A-80A5-D36DA866EF60}"/>
              </a:ext>
            </a:extLst>
          </p:cNvPr>
          <p:cNvSpPr/>
          <p:nvPr/>
        </p:nvSpPr>
        <p:spPr>
          <a:xfrm>
            <a:off x="6158500" y="1944271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roken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F1D446E-0C8D-48F7-A18D-D99E01DE29A3}"/>
              </a:ext>
            </a:extLst>
          </p:cNvPr>
          <p:cNvSpPr/>
          <p:nvPr/>
        </p:nvSpPr>
        <p:spPr>
          <a:xfrm>
            <a:off x="2902391" y="2813447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FA76489-F7CE-4D0E-968A-670978A9421D}"/>
              </a:ext>
            </a:extLst>
          </p:cNvPr>
          <p:cNvSpPr/>
          <p:nvPr/>
        </p:nvSpPr>
        <p:spPr>
          <a:xfrm>
            <a:off x="6167553" y="2822500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hings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25E8301-2929-49A0-8BE0-5AF12D7D7CBA}"/>
              </a:ext>
            </a:extLst>
          </p:cNvPr>
          <p:cNvSpPr/>
          <p:nvPr/>
        </p:nvSpPr>
        <p:spPr>
          <a:xfrm>
            <a:off x="2086987" y="3703360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DFDBCD4-CE09-4B89-B3CF-4106ABD35586}"/>
              </a:ext>
            </a:extLst>
          </p:cNvPr>
          <p:cNvSpPr/>
          <p:nvPr/>
        </p:nvSpPr>
        <p:spPr>
          <a:xfrm>
            <a:off x="8250661" y="3719244"/>
            <a:ext cx="11079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stairs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51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015E6B3-5DBB-4FB3-90BE-1CDE26D7E1D6}"/>
              </a:ext>
            </a:extLst>
          </p:cNvPr>
          <p:cNvSpPr/>
          <p:nvPr/>
        </p:nvSpPr>
        <p:spPr>
          <a:xfrm>
            <a:off x="505460" y="821071"/>
            <a:ext cx="11073922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4.Look at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boy.He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trying to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bus.(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看这个男孩。他正尝试着上车。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5.Lingling is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now.(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现在玲玲正在坐下。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6.How many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there on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墙上有多少个气球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A65672A-06B7-49C9-AAE8-E100D1E84DCC}"/>
              </a:ext>
            </a:extLst>
          </p:cNvPr>
          <p:cNvSpPr/>
          <p:nvPr/>
        </p:nvSpPr>
        <p:spPr>
          <a:xfrm>
            <a:off x="6569686" y="98934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9EA1CB7-A94E-4D0D-8EB7-10A9DD7B1E46}"/>
              </a:ext>
            </a:extLst>
          </p:cNvPr>
          <p:cNvSpPr/>
          <p:nvPr/>
        </p:nvSpPr>
        <p:spPr>
          <a:xfrm>
            <a:off x="8673714" y="9893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BA4E005-1CEB-4A35-ABA3-8A776221591D}"/>
              </a:ext>
            </a:extLst>
          </p:cNvPr>
          <p:cNvSpPr/>
          <p:nvPr/>
        </p:nvSpPr>
        <p:spPr>
          <a:xfrm>
            <a:off x="3293265" y="2534228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FE770CD-350B-4D42-858D-A4DB297F007D}"/>
              </a:ext>
            </a:extLst>
          </p:cNvPr>
          <p:cNvSpPr/>
          <p:nvPr/>
        </p:nvSpPr>
        <p:spPr>
          <a:xfrm>
            <a:off x="6270998" y="2534228"/>
            <a:ext cx="1152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2B594A8-36DB-406E-BE3D-B20CD751593D}"/>
              </a:ext>
            </a:extLst>
          </p:cNvPr>
          <p:cNvSpPr/>
          <p:nvPr/>
        </p:nvSpPr>
        <p:spPr>
          <a:xfrm>
            <a:off x="3444134" y="4096067"/>
            <a:ext cx="16642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balloons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8690E02-AFDB-4022-A2B5-73B1A098E039}"/>
              </a:ext>
            </a:extLst>
          </p:cNvPr>
          <p:cNvSpPr/>
          <p:nvPr/>
        </p:nvSpPr>
        <p:spPr>
          <a:xfrm>
            <a:off x="9104293" y="4087013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641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F206370-6D54-4FDD-8449-82D4B2D85B70}"/>
              </a:ext>
            </a:extLst>
          </p:cNvPr>
          <p:cNvSpPr/>
          <p:nvPr/>
        </p:nvSpPr>
        <p:spPr>
          <a:xfrm>
            <a:off x="505460" y="861094"/>
            <a:ext cx="11006454" cy="550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四、按要求完成下列各题。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cleaning my room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2.My mother is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the supermarket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3.Mary can fly.(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改为否定句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8ACF08C-32F9-4BA5-9476-A594D43F2898}"/>
              </a:ext>
            </a:extLst>
          </p:cNvPr>
          <p:cNvSpPr/>
          <p:nvPr/>
        </p:nvSpPr>
        <p:spPr>
          <a:xfrm>
            <a:off x="855196" y="2310272"/>
            <a:ext cx="4814138" cy="8660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7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doing?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D15B0C5-0C19-4ECE-AAC7-22DF568C30FC}"/>
              </a:ext>
            </a:extLst>
          </p:cNvPr>
          <p:cNvSpPr/>
          <p:nvPr/>
        </p:nvSpPr>
        <p:spPr>
          <a:xfrm>
            <a:off x="855196" y="3979415"/>
            <a:ext cx="5179623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mother?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038ADAA-740D-4AC5-ABD5-4A16B51042D3}"/>
              </a:ext>
            </a:extLst>
          </p:cNvPr>
          <p:cNvSpPr/>
          <p:nvPr/>
        </p:nvSpPr>
        <p:spPr>
          <a:xfrm>
            <a:off x="855196" y="5430682"/>
            <a:ext cx="3761607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171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1280</Words>
  <Application>Microsoft Office PowerPoint</Application>
  <PresentationFormat>宽屏</PresentationFormat>
  <Paragraphs>186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Wingdings</vt:lpstr>
      <vt:lpstr>Arial</vt:lpstr>
      <vt:lpstr>Times New Roman</vt:lpstr>
      <vt:lpstr>方正隶变_GBK</vt:lpstr>
      <vt:lpstr>方正大标宋简体</vt:lpstr>
      <vt:lpstr>方正小标宋_GBK</vt:lpstr>
      <vt:lpstr>Calibri</vt:lpstr>
      <vt:lpstr>微软雅黑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2014-01-21T07:14:58Z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