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7" r:id="rId4"/>
    <p:sldId id="529" r:id="rId5"/>
    <p:sldId id="530" r:id="rId6"/>
    <p:sldId id="531" r:id="rId7"/>
    <p:sldId id="539" r:id="rId8"/>
    <p:sldId id="532" r:id="rId9"/>
    <p:sldId id="533" r:id="rId10"/>
    <p:sldId id="545" r:id="rId11"/>
    <p:sldId id="540" r:id="rId12"/>
    <p:sldId id="546" r:id="rId13"/>
    <p:sldId id="541" r:id="rId14"/>
    <p:sldId id="547" r:id="rId15"/>
    <p:sldId id="542" r:id="rId16"/>
    <p:sldId id="543" r:id="rId17"/>
    <p:sldId id="544" r:id="rId18"/>
    <p:sldId id="550" r:id="rId19"/>
    <p:sldId id="551" r:id="rId20"/>
    <p:sldId id="548" r:id="rId21"/>
    <p:sldId id="549" r:id="rId22"/>
    <p:sldId id="526" r:id="rId23"/>
    <p:sldId id="552" r:id="rId24"/>
    <p:sldId id="427" r:id="rId25"/>
  </p:sldIdLst>
  <p:sldSz cx="12192000" cy="6858000"/>
  <p:notesSz cx="6858000" cy="9144000"/>
  <p:embeddedFontLst>
    <p:embeddedFont>
      <p:font typeface="Calibri" panose="020F0502020204030204" pitchFamily="34" charset="0"/>
      <p:regular r:id="rId26"/>
      <p:bold r:id="rId27"/>
      <p:italic r:id="rId28"/>
      <p:boldItalic r:id="rId29"/>
    </p:embeddedFont>
    <p:embeddedFont>
      <p:font typeface="方正大标宋_GBK" panose="03000509000000000000" pitchFamily="65" charset="-122"/>
      <p:regular r:id="rId30"/>
    </p:embeddedFont>
    <p:embeddedFont>
      <p:font typeface="方正大标宋简体" panose="02000000000000000000" pitchFamily="2" charset="-122"/>
      <p:regular r:id="rId31"/>
    </p:embeddedFont>
    <p:embeddedFont>
      <p:font typeface="方正隶变_GBK" panose="03000509000000000000" pitchFamily="65" charset="-122"/>
      <p:regular r:id="rId32"/>
    </p:embeddedFont>
    <p:embeddedFont>
      <p:font typeface="方正小标宋_GBK" panose="03000509000000000000" pitchFamily="65" charset="-122"/>
      <p:regular r:id="rId33"/>
    </p:embeddedFont>
    <p:embeddedFont>
      <p:font typeface="微软雅黑" panose="020B0503020204020204" pitchFamily="34" charset="-122"/>
      <p:regular r:id="rId34"/>
      <p:bold r:id="rId3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80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8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7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36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font" Target="fonts/font10.fntdata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2014/1/30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image" Target="../media/image7.T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5.xml"/><Relationship Id="rId4" Type="http://schemas.openxmlformats.org/officeDocument/2006/relationships/image" Target="../media/image8.T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8.xml"/><Relationship Id="rId1" Type="http://schemas.openxmlformats.org/officeDocument/2006/relationships/tags" Target="../tags/tag87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spc="-3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Unit 2</a:t>
            </a:r>
            <a:r>
              <a:rPr lang="zh-CN" altLang="en-US" sz="6000" spc="-3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 </a:t>
            </a:r>
            <a:r>
              <a:rPr lang="en-US" altLang="zh-CN" sz="6000" spc="-3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 What are you going to study?</a:t>
            </a:r>
            <a:endParaRPr lang="zh-CN" altLang="en-US" sz="6000" spc="-300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4277636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4797394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4812783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E0799BF-7BA8-4B94-883B-8582D3E33C6E}"/>
              </a:ext>
            </a:extLst>
          </p:cNvPr>
          <p:cNvSpPr/>
          <p:nvPr/>
        </p:nvSpPr>
        <p:spPr>
          <a:xfrm>
            <a:off x="505459" y="861094"/>
            <a:ext cx="11006455" cy="31477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4.—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you going to middle school?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—This September.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5.—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you going?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—I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 going to the library.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2A614E8-0704-4671-BFFA-20B48DE416B8}"/>
              </a:ext>
            </a:extLst>
          </p:cNvPr>
          <p:cNvSpPr/>
          <p:nvPr/>
        </p:nvSpPr>
        <p:spPr>
          <a:xfrm>
            <a:off x="1819871" y="981293"/>
            <a:ext cx="122661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7741F853-B1B5-43BE-9860-05AC6DEFD71A}"/>
              </a:ext>
            </a:extLst>
          </p:cNvPr>
          <p:cNvSpPr/>
          <p:nvPr/>
        </p:nvSpPr>
        <p:spPr>
          <a:xfrm>
            <a:off x="1698043" y="2540351"/>
            <a:ext cx="134844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Where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60343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BC215CA-18A2-4E50-9DB9-41F37E761E31}"/>
              </a:ext>
            </a:extLst>
          </p:cNvPr>
          <p:cNvSpPr/>
          <p:nvPr/>
        </p:nvSpPr>
        <p:spPr>
          <a:xfrm>
            <a:off x="505460" y="861094"/>
            <a:ext cx="10910960" cy="5174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七、从方框中选择合适的选项补全对话。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Uncle Sam: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 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Daming:Lake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Middle School.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Uncle Sam: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 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Daming:Not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very far.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Uncle Sam: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 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Daming:By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bike.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3DF62A4-5041-4993-8762-73B423B38922}"/>
              </a:ext>
            </a:extLst>
          </p:cNvPr>
          <p:cNvSpPr/>
          <p:nvPr/>
        </p:nvSpPr>
        <p:spPr>
          <a:xfrm>
            <a:off x="6096000" y="1908459"/>
            <a:ext cx="5525632" cy="358585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A.I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ll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buy a new bike for you.</a:t>
            </a:r>
          </a:p>
          <a:p>
            <a:pPr lvl="0">
              <a:lnSpc>
                <a:spcPct val="12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B.How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you going to school?</a:t>
            </a:r>
          </a:p>
          <a:p>
            <a:pPr lvl="0">
              <a:lnSpc>
                <a:spcPct val="12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C.Which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middle school are you going to study 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in,Daming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</a:p>
          <a:p>
            <a:pPr lvl="0">
              <a:lnSpc>
                <a:spcPct val="12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D.Have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got a bike?</a:t>
            </a:r>
          </a:p>
          <a:p>
            <a:pPr lvl="0">
              <a:lnSpc>
                <a:spcPct val="12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E.Is it far from your home? </a:t>
            </a:r>
            <a:endParaRPr lang="zh-CN" altLang="en-US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D32E83F-DD31-4458-882F-5EBF58833015}"/>
              </a:ext>
            </a:extLst>
          </p:cNvPr>
          <p:cNvSpPr/>
          <p:nvPr/>
        </p:nvSpPr>
        <p:spPr>
          <a:xfrm>
            <a:off x="3259212" y="1751433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49FDC3E-FCCC-456A-BF5B-DFA271FA1F7F}"/>
              </a:ext>
            </a:extLst>
          </p:cNvPr>
          <p:cNvSpPr/>
          <p:nvPr/>
        </p:nvSpPr>
        <p:spPr>
          <a:xfrm>
            <a:off x="3283258" y="3217494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A592B0D-92B7-400E-BF04-BB107378F4AD}"/>
              </a:ext>
            </a:extLst>
          </p:cNvPr>
          <p:cNvSpPr/>
          <p:nvPr/>
        </p:nvSpPr>
        <p:spPr>
          <a:xfrm>
            <a:off x="3283258" y="4674502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71699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BC215CA-18A2-4E50-9DB9-41F37E761E31}"/>
              </a:ext>
            </a:extLst>
          </p:cNvPr>
          <p:cNvSpPr/>
          <p:nvPr/>
        </p:nvSpPr>
        <p:spPr>
          <a:xfrm>
            <a:off x="505460" y="861094"/>
            <a:ext cx="10910960" cy="36971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Uncle Sam: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 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Daming:No,I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haven</a:t>
            </a:r>
            <a:r>
              <a:rPr lang="en-US" altLang="zh-CN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Uncle Sam: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Let</a:t>
            </a:r>
            <a:r>
              <a:rPr lang="en-US" altLang="zh-CN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go and buy it.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Daming:Great!Thank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Uncle Sam.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3DF62A4-5041-4993-8762-73B423B38922}"/>
              </a:ext>
            </a:extLst>
          </p:cNvPr>
          <p:cNvSpPr/>
          <p:nvPr/>
        </p:nvSpPr>
        <p:spPr>
          <a:xfrm>
            <a:off x="5407937" y="3061795"/>
            <a:ext cx="5525632" cy="358585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A.I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ll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buy a new bike for you.</a:t>
            </a:r>
          </a:p>
          <a:p>
            <a:pPr lvl="0">
              <a:lnSpc>
                <a:spcPct val="12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B.How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you going to school?</a:t>
            </a:r>
          </a:p>
          <a:p>
            <a:pPr lvl="0">
              <a:lnSpc>
                <a:spcPct val="12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C.Which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middle school are you going to study 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in,Daming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</a:p>
          <a:p>
            <a:pPr lvl="0">
              <a:lnSpc>
                <a:spcPct val="12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D.Have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got a bike?</a:t>
            </a:r>
          </a:p>
          <a:p>
            <a:pPr lvl="0">
              <a:lnSpc>
                <a:spcPct val="12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E.Is it far from your home? </a:t>
            </a:r>
            <a:endParaRPr lang="zh-CN" altLang="en-US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66D8F210-7EA1-4EF7-AC48-F5C0B1F437F0}"/>
              </a:ext>
            </a:extLst>
          </p:cNvPr>
          <p:cNvSpPr/>
          <p:nvPr/>
        </p:nvSpPr>
        <p:spPr>
          <a:xfrm>
            <a:off x="3293258" y="1018833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F366FEE9-D3EF-4CDE-AC2E-AD49183EF96A}"/>
              </a:ext>
            </a:extLst>
          </p:cNvPr>
          <p:cNvSpPr/>
          <p:nvPr/>
        </p:nvSpPr>
        <p:spPr>
          <a:xfrm>
            <a:off x="3157456" y="2461090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34573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DE9F93C-FDF1-49C9-890B-AB277F46D4CE}"/>
              </a:ext>
            </a:extLst>
          </p:cNvPr>
          <p:cNvSpPr/>
          <p:nvPr/>
        </p:nvSpPr>
        <p:spPr>
          <a:xfrm>
            <a:off x="505459" y="861095"/>
            <a:ext cx="11006455" cy="5502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八、从方框中选择合适的选项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补全短文。</a:t>
            </a:r>
            <a:endParaRPr lang="en-US" altLang="zh-CN" sz="3400" dirty="0">
              <a:latin typeface="Times New Roman" panose="02020603050405020304" pitchFamily="18" charset="0"/>
              <a:ea typeface="方正黑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Sam and Amy are going to say goodbye to their primary school in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China.They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because they are going back to the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UK.At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,they are very sad to say goodbye to their Chinese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friends.Four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years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ago,they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came to China for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06FE0BB1-0E39-43F2-917E-B86C1F1F2799}"/>
              </a:ext>
            </a:extLst>
          </p:cNvPr>
          <p:cNvSpPr/>
          <p:nvPr/>
        </p:nvSpPr>
        <p:spPr>
          <a:xfrm>
            <a:off x="635992" y="2031535"/>
            <a:ext cx="10745388" cy="606961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just">
              <a:lnSpc>
                <a:spcPct val="120000"/>
              </a:lnSpc>
            </a:pP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A.Taught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B.excited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C.forget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D.the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first time    </a:t>
            </a: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E.the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same time</a:t>
            </a:r>
            <a:endParaRPr lang="zh-CN" altLang="zh-CN" sz="30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B34BB5C5-EABF-41E2-B48E-0B372A04C653}"/>
              </a:ext>
            </a:extLst>
          </p:cNvPr>
          <p:cNvSpPr/>
          <p:nvPr/>
        </p:nvSpPr>
        <p:spPr>
          <a:xfrm>
            <a:off x="6008686" y="391172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C777E530-7F92-4784-9F8C-3E3BC9F62E81}"/>
              </a:ext>
            </a:extLst>
          </p:cNvPr>
          <p:cNvSpPr/>
          <p:nvPr/>
        </p:nvSpPr>
        <p:spPr>
          <a:xfrm>
            <a:off x="4530705" y="470558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81124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DE9F93C-FDF1-49C9-890B-AB277F46D4CE}"/>
              </a:ext>
            </a:extLst>
          </p:cNvPr>
          <p:cNvSpPr/>
          <p:nvPr/>
        </p:nvSpPr>
        <p:spPr>
          <a:xfrm>
            <a:off x="583719" y="1576830"/>
            <a:ext cx="11006455" cy="3142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they spoke very little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Chinese.Daming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Lingling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them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Chinese.Now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they can speak a lot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more.They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will never 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their days in China.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06FE0BB1-0E39-43F2-917E-B86C1F1F2799}"/>
              </a:ext>
            </a:extLst>
          </p:cNvPr>
          <p:cNvSpPr/>
          <p:nvPr/>
        </p:nvSpPr>
        <p:spPr>
          <a:xfrm>
            <a:off x="635992" y="1273350"/>
            <a:ext cx="10745388" cy="606961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just">
              <a:lnSpc>
                <a:spcPct val="120000"/>
              </a:lnSpc>
            </a:pP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A.Taught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B.excited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C.forget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D.the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first time    </a:t>
            </a: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E.the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same time</a:t>
            </a:r>
            <a:endParaRPr lang="zh-CN" altLang="zh-CN" sz="30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4FC3E12-4207-4FB8-824A-DEBF65417202}"/>
              </a:ext>
            </a:extLst>
          </p:cNvPr>
          <p:cNvSpPr/>
          <p:nvPr/>
        </p:nvSpPr>
        <p:spPr>
          <a:xfrm>
            <a:off x="1408271" y="250515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783CA50-E11F-40AA-947F-E3DB030B038A}"/>
              </a:ext>
            </a:extLst>
          </p:cNvPr>
          <p:cNvSpPr/>
          <p:nvPr/>
        </p:nvSpPr>
        <p:spPr>
          <a:xfrm>
            <a:off x="3039998" y="328418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9E3E9A27-528E-44EA-8A6C-5AD4B79B29ED}"/>
              </a:ext>
            </a:extLst>
          </p:cNvPr>
          <p:cNvSpPr/>
          <p:nvPr/>
        </p:nvSpPr>
        <p:spPr>
          <a:xfrm>
            <a:off x="5215799" y="406440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80159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2D7070D-EC7B-48DF-8EA7-FF8E56299585}"/>
              </a:ext>
            </a:extLst>
          </p:cNvPr>
          <p:cNvSpPr/>
          <p:nvPr/>
        </p:nvSpPr>
        <p:spPr>
          <a:xfrm>
            <a:off x="505460" y="821084"/>
            <a:ext cx="10485447" cy="7167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0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九、</a:t>
            </a:r>
            <a:r>
              <a:rPr lang="zh-CN" altLang="zh-CN" sz="3000" dirty="0">
                <a:latin typeface="Times New Roman" panose="02020603050405020304" pitchFamily="18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情境一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000" dirty="0">
                <a:latin typeface="Times New Roman" panose="02020603050405020304" pitchFamily="18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班级群里同学们正在热烈地讨论新学校生活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...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215.jpeg">
            <a:extLst>
              <a:ext uri="{FF2B5EF4-FFF2-40B4-BE49-F238E27FC236}">
                <a16:creationId xmlns:a16="http://schemas.microsoft.com/office/drawing/2014/main" id="{A441AF5B-E6D3-4158-A5C7-E95B9B6DF81D}"/>
              </a:ext>
            </a:extLst>
          </p:cNvPr>
          <p:cNvPicPr/>
          <p:nvPr/>
        </p:nvPicPr>
        <p:blipFill rotWithShape="1">
          <a:blip r:embed="rId4"/>
          <a:srcRect b="42552"/>
          <a:stretch/>
        </p:blipFill>
        <p:spPr>
          <a:xfrm>
            <a:off x="505460" y="1528830"/>
            <a:ext cx="5691838" cy="5175841"/>
          </a:xfrm>
          <a:prstGeom prst="rect">
            <a:avLst/>
          </a:prstGeom>
        </p:spPr>
      </p:pic>
      <p:pic>
        <p:nvPicPr>
          <p:cNvPr id="9" name="image215.jpeg">
            <a:extLst>
              <a:ext uri="{FF2B5EF4-FFF2-40B4-BE49-F238E27FC236}">
                <a16:creationId xmlns:a16="http://schemas.microsoft.com/office/drawing/2014/main" id="{BFDDA3A5-CE83-4E4C-8F21-A742C20DA7D8}"/>
              </a:ext>
            </a:extLst>
          </p:cNvPr>
          <p:cNvPicPr/>
          <p:nvPr/>
        </p:nvPicPr>
        <p:blipFill rotWithShape="1">
          <a:blip r:embed="rId4"/>
          <a:srcRect t="57825"/>
          <a:stretch/>
        </p:blipFill>
        <p:spPr>
          <a:xfrm>
            <a:off x="6197298" y="1623215"/>
            <a:ext cx="5867400" cy="391701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938928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859B6D3-4BE6-40E7-8769-8B46979D183B}"/>
              </a:ext>
            </a:extLst>
          </p:cNvPr>
          <p:cNvSpPr/>
          <p:nvPr/>
        </p:nvSpPr>
        <p:spPr>
          <a:xfrm>
            <a:off x="433543" y="854218"/>
            <a:ext cx="7173759" cy="7875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任务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1: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根据聊天记录内容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完成表格。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D02D2724-C860-467F-808E-ED795AEA16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8583101"/>
              </p:ext>
            </p:extLst>
          </p:nvPr>
        </p:nvGraphicFramePr>
        <p:xfrm>
          <a:off x="525104" y="1683949"/>
          <a:ext cx="10814798" cy="4399975"/>
        </p:xfrm>
        <a:graphic>
          <a:graphicData uri="http://schemas.openxmlformats.org/drawingml/2006/table">
            <a:tbl>
              <a:tblPr firstRow="1" firstCol="1" bandRow="1"/>
              <a:tblGrid>
                <a:gridCol w="2218420">
                  <a:extLst>
                    <a:ext uri="{9D8B030D-6E8A-4147-A177-3AD203B41FA5}">
                      <a16:colId xmlns:a16="http://schemas.microsoft.com/office/drawing/2014/main" val="3862577279"/>
                    </a:ext>
                  </a:extLst>
                </a:gridCol>
                <a:gridCol w="4991446">
                  <a:extLst>
                    <a:ext uri="{9D8B030D-6E8A-4147-A177-3AD203B41FA5}">
                      <a16:colId xmlns:a16="http://schemas.microsoft.com/office/drawing/2014/main" val="3803280716"/>
                    </a:ext>
                  </a:extLst>
                </a:gridCol>
                <a:gridCol w="3604932">
                  <a:extLst>
                    <a:ext uri="{9D8B030D-6E8A-4147-A177-3AD203B41FA5}">
                      <a16:colId xmlns:a16="http://schemas.microsoft.com/office/drawing/2014/main" val="21342317"/>
                    </a:ext>
                  </a:extLst>
                </a:gridCol>
              </a:tblGrid>
              <a:tr h="75795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Names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Schools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480" marR="304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Subjects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480" marR="304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6548448"/>
                  </a:ext>
                </a:extLst>
              </a:tr>
              <a:tr h="200431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480" marR="304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480" marR="304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816967"/>
                  </a:ext>
                </a:extLst>
              </a:tr>
              <a:tr h="163770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480" marR="304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alt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480" marR="304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1739571"/>
                  </a:ext>
                </a:extLst>
              </a:tr>
            </a:tbl>
          </a:graphicData>
        </a:graphic>
      </p:graphicFrame>
      <p:sp>
        <p:nvSpPr>
          <p:cNvPr id="8" name="矩形 7">
            <a:extLst>
              <a:ext uri="{FF2B5EF4-FFF2-40B4-BE49-F238E27FC236}">
                <a16:creationId xmlns:a16="http://schemas.microsoft.com/office/drawing/2014/main" id="{803E6E9A-CF34-4DF5-A390-119DAA0A1BD2}"/>
              </a:ext>
            </a:extLst>
          </p:cNvPr>
          <p:cNvSpPr/>
          <p:nvPr/>
        </p:nvSpPr>
        <p:spPr>
          <a:xfrm>
            <a:off x="1091558" y="2899059"/>
            <a:ext cx="102784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Lucy</a:t>
            </a:r>
            <a:endParaRPr lang="zh-CN" altLang="en-US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E7F5015-DDBD-49EA-81EE-63427E607DB2}"/>
              </a:ext>
            </a:extLst>
          </p:cNvPr>
          <p:cNvSpPr/>
          <p:nvPr/>
        </p:nvSpPr>
        <p:spPr>
          <a:xfrm>
            <a:off x="3632050" y="2763675"/>
            <a:ext cx="3171061" cy="12321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Sunshine Foreign </a:t>
            </a:r>
          </a:p>
          <a:p>
            <a:pPr lvl="0">
              <a:lnSpc>
                <a:spcPct val="120000"/>
              </a:lnSpc>
            </a:pP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Language School</a:t>
            </a:r>
            <a:endParaRPr lang="zh-CN" altLang="en-US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A5AC0DE5-AEDA-4F0F-AD03-C1C5E70CF1E7}"/>
              </a:ext>
            </a:extLst>
          </p:cNvPr>
          <p:cNvSpPr/>
          <p:nvPr/>
        </p:nvSpPr>
        <p:spPr>
          <a:xfrm>
            <a:off x="8594221" y="2681472"/>
            <a:ext cx="22065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English</a:t>
            </a:r>
            <a:endParaRPr lang="zh-CN" altLang="en-US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/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French</a:t>
            </a:r>
            <a:endParaRPr lang="zh-CN" altLang="en-US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/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Chemistry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5999D68E-9849-494A-BC48-DEB0169C3A02}"/>
              </a:ext>
            </a:extLst>
          </p:cNvPr>
          <p:cNvSpPr/>
          <p:nvPr/>
        </p:nvSpPr>
        <p:spPr>
          <a:xfrm>
            <a:off x="1216591" y="4682592"/>
            <a:ext cx="777777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Jim</a:t>
            </a:r>
            <a:endParaRPr lang="zh-CN" altLang="en-US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13079C3C-CA94-4A17-B69D-198B3A5FFB3C}"/>
              </a:ext>
            </a:extLst>
          </p:cNvPr>
          <p:cNvSpPr/>
          <p:nvPr/>
        </p:nvSpPr>
        <p:spPr>
          <a:xfrm>
            <a:off x="3129479" y="4729714"/>
            <a:ext cx="4022756" cy="752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Xinhua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Middle</a:t>
            </a:r>
            <a:r>
              <a:rPr lang="zh-CN" altLang="en-US" sz="32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endParaRPr lang="zh-CN" altLang="en-US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29755E2-63A3-4864-9591-03F35D885C4F}"/>
              </a:ext>
            </a:extLst>
          </p:cNvPr>
          <p:cNvSpPr/>
          <p:nvPr/>
        </p:nvSpPr>
        <p:spPr>
          <a:xfrm>
            <a:off x="8572557" y="4501580"/>
            <a:ext cx="212863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History</a:t>
            </a:r>
            <a:endParaRPr lang="zh-CN" altLang="en-US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/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Geography</a:t>
            </a:r>
            <a:endParaRPr lang="zh-CN" altLang="en-US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/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Physics</a:t>
            </a:r>
            <a:endParaRPr lang="zh-CN" altLang="en-US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29634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25758BE-B909-4A60-8933-1A2CACA5416E}"/>
              </a:ext>
            </a:extLst>
          </p:cNvPr>
          <p:cNvSpPr/>
          <p:nvPr/>
        </p:nvSpPr>
        <p:spPr>
          <a:xfrm>
            <a:off x="505460" y="861095"/>
            <a:ext cx="11006454" cy="47174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任务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2: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根据聊天记录内容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判断下列句子正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(T)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(F)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)1.They are going to middle school this October.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)2.Lucy can have breakfast at home on Tuesday.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)3.Jim will ride a bike to school.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)4.Jim will learn French and Physics.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)5.Xinhua Middle school is big and beautiful.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6B2A3166-CADD-4F9F-A892-206E083B915A}"/>
              </a:ext>
            </a:extLst>
          </p:cNvPr>
          <p:cNvSpPr/>
          <p:nvPr/>
        </p:nvSpPr>
        <p:spPr>
          <a:xfrm>
            <a:off x="1039036" y="1826577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87A551FD-A47B-4D88-9588-FB5067DF9078}"/>
              </a:ext>
            </a:extLst>
          </p:cNvPr>
          <p:cNvSpPr/>
          <p:nvPr/>
        </p:nvSpPr>
        <p:spPr>
          <a:xfrm>
            <a:off x="1039036" y="2604264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C64788A7-C7CC-4E0C-A3B6-CE22DC496DC6}"/>
              </a:ext>
            </a:extLst>
          </p:cNvPr>
          <p:cNvSpPr/>
          <p:nvPr/>
        </p:nvSpPr>
        <p:spPr>
          <a:xfrm>
            <a:off x="1014992" y="340005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2C58F3E7-B194-4A14-8C68-72FFABB1D872}"/>
              </a:ext>
            </a:extLst>
          </p:cNvPr>
          <p:cNvSpPr/>
          <p:nvPr/>
        </p:nvSpPr>
        <p:spPr>
          <a:xfrm>
            <a:off x="1054329" y="4186797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3EFC4F3B-63C2-4466-BEF8-02A709AB989F}"/>
              </a:ext>
            </a:extLst>
          </p:cNvPr>
          <p:cNvSpPr/>
          <p:nvPr/>
        </p:nvSpPr>
        <p:spPr>
          <a:xfrm>
            <a:off x="999318" y="491888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24970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25758BE-B909-4A60-8933-1A2CACA5416E}"/>
              </a:ext>
            </a:extLst>
          </p:cNvPr>
          <p:cNvSpPr/>
          <p:nvPr/>
        </p:nvSpPr>
        <p:spPr>
          <a:xfrm>
            <a:off x="505460" y="861095"/>
            <a:ext cx="11006454" cy="67053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情境二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dirty="0">
                <a:latin typeface="Times New Roman" panose="02020603050405020304" pitchFamily="18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在毕业聚会上同学们正在朗读下面的诗歌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...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have beef under the tree.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see a bee in the tree.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Oh,no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bee is on my feet.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任务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3: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朗读诗歌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找出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押韵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的那个词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即含有相同元音音素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。不少于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bee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709FD74-B687-48E1-AA03-C870957D4ABC}"/>
              </a:ext>
            </a:extLst>
          </p:cNvPr>
          <p:cNvSpPr/>
          <p:nvPr/>
        </p:nvSpPr>
        <p:spPr>
          <a:xfrm>
            <a:off x="1982373" y="6035027"/>
            <a:ext cx="42307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beef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tree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see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feet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06449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786EB6F4-61E0-47E0-A798-C5437D29ABFC}"/>
              </a:ext>
            </a:extLst>
          </p:cNvPr>
          <p:cNvSpPr/>
          <p:nvPr/>
        </p:nvSpPr>
        <p:spPr>
          <a:xfrm>
            <a:off x="505459" y="848224"/>
            <a:ext cx="11006455" cy="3142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十、书面表达。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假设你是李华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请调查一下你的两位同学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仿照示例把信息填入表格。再根据表格信息写一段话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介绍一下即将开始的初中生活。要求语句通顺、意思连贯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不少于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句话。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70378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4.jpeg">
            <a:extLst>
              <a:ext uri="{FF2B5EF4-FFF2-40B4-BE49-F238E27FC236}">
                <a16:creationId xmlns:a16="http://schemas.microsoft.com/office/drawing/2014/main" id="{E779C646-829E-4DAD-A117-4A9806674BD2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30731"/>
            <a:ext cx="4007273" cy="646089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4E78B771-65BD-4475-8BF8-B90E1EFAA948}"/>
              </a:ext>
            </a:extLst>
          </p:cNvPr>
          <p:cNvSpPr/>
          <p:nvPr/>
        </p:nvSpPr>
        <p:spPr>
          <a:xfrm>
            <a:off x="469552" y="1703839"/>
            <a:ext cx="498085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一、根据图片写出单词。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91AE5D66-9877-43A6-B569-7E759D6733C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4393" r="50656"/>
          <a:stretch/>
        </p:blipFill>
        <p:spPr>
          <a:xfrm>
            <a:off x="469552" y="2508948"/>
            <a:ext cx="10813598" cy="3815063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09AF2DA9-9682-4955-A7E3-BFF152134ECD}"/>
              </a:ext>
            </a:extLst>
          </p:cNvPr>
          <p:cNvSpPr/>
          <p:nvPr/>
        </p:nvSpPr>
        <p:spPr>
          <a:xfrm>
            <a:off x="1512327" y="5600830"/>
            <a:ext cx="15905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Chinese</a:t>
            </a:r>
            <a:endParaRPr lang="zh-CN" altLang="en-US" sz="3400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7214877C-A7C4-426F-839E-4E310F0D0FBD}"/>
              </a:ext>
            </a:extLst>
          </p:cNvPr>
          <p:cNvSpPr/>
          <p:nvPr/>
        </p:nvSpPr>
        <p:spPr>
          <a:xfrm>
            <a:off x="5125682" y="5600829"/>
            <a:ext cx="15183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endParaRPr lang="zh-CN" altLang="en-US" sz="3400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4B184869-E5B5-408D-BC65-75E56041724E}"/>
              </a:ext>
            </a:extLst>
          </p:cNvPr>
          <p:cNvSpPr/>
          <p:nvPr/>
        </p:nvSpPr>
        <p:spPr>
          <a:xfrm>
            <a:off x="8693085" y="5600829"/>
            <a:ext cx="14702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science</a:t>
            </a:r>
            <a:endParaRPr lang="zh-CN" altLang="en-US" sz="3400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BFE87AC7-FAA5-4A2A-9B1A-429A6B4BB8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1037918"/>
              </p:ext>
            </p:extLst>
          </p:nvPr>
        </p:nvGraphicFramePr>
        <p:xfrm>
          <a:off x="353085" y="946406"/>
          <a:ext cx="11516009" cy="4777198"/>
        </p:xfrm>
        <a:graphic>
          <a:graphicData uri="http://schemas.openxmlformats.org/drawingml/2006/table">
            <a:tbl>
              <a:tblPr firstRow="1" firstCol="1" bandRow="1"/>
              <a:tblGrid>
                <a:gridCol w="1928008">
                  <a:extLst>
                    <a:ext uri="{9D8B030D-6E8A-4147-A177-3AD203B41FA5}">
                      <a16:colId xmlns:a16="http://schemas.microsoft.com/office/drawing/2014/main" val="2723129148"/>
                    </a:ext>
                  </a:extLst>
                </a:gridCol>
                <a:gridCol w="3739461">
                  <a:extLst>
                    <a:ext uri="{9D8B030D-6E8A-4147-A177-3AD203B41FA5}">
                      <a16:colId xmlns:a16="http://schemas.microsoft.com/office/drawing/2014/main" val="279145923"/>
                    </a:ext>
                  </a:extLst>
                </a:gridCol>
                <a:gridCol w="3223034">
                  <a:extLst>
                    <a:ext uri="{9D8B030D-6E8A-4147-A177-3AD203B41FA5}">
                      <a16:colId xmlns:a16="http://schemas.microsoft.com/office/drawing/2014/main" val="3872295976"/>
                    </a:ext>
                  </a:extLst>
                </a:gridCol>
                <a:gridCol w="2625506">
                  <a:extLst>
                    <a:ext uri="{9D8B030D-6E8A-4147-A177-3AD203B41FA5}">
                      <a16:colId xmlns:a16="http://schemas.microsoft.com/office/drawing/2014/main" val="580508676"/>
                    </a:ext>
                  </a:extLst>
                </a:gridCol>
              </a:tblGrid>
              <a:tr h="109062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Names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Schools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Subjects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Ways to go to school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4351366"/>
                  </a:ext>
                </a:extLst>
              </a:tr>
              <a:tr h="143737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 Hua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Dongfeng Middle School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History, Physics, </a:t>
                      </a:r>
                      <a:r>
                        <a:rPr lang="en-US" sz="3200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Maths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By bus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0377602"/>
                  </a:ext>
                </a:extLst>
              </a:tr>
              <a:tr h="97747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6358956"/>
                  </a:ext>
                </a:extLst>
              </a:tr>
              <a:tr h="97747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7536632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3FA0080E-3A0E-428B-BF64-AC8B925626AB}"/>
              </a:ext>
            </a:extLst>
          </p:cNvPr>
          <p:cNvSpPr/>
          <p:nvPr/>
        </p:nvSpPr>
        <p:spPr>
          <a:xfrm>
            <a:off x="606518" y="3852180"/>
            <a:ext cx="1436611" cy="71083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Zhou Li</a:t>
            </a:r>
            <a:endParaRPr lang="zh-CN" altLang="en-US" sz="30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058E5EB5-554A-4E3C-9E88-9F63F634BA8C}"/>
              </a:ext>
            </a:extLst>
          </p:cNvPr>
          <p:cNvSpPr/>
          <p:nvPr/>
        </p:nvSpPr>
        <p:spPr>
          <a:xfrm>
            <a:off x="2298545" y="3861233"/>
            <a:ext cx="3692036" cy="71083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Xinhua Middle School</a:t>
            </a:r>
            <a:endParaRPr lang="zh-CN" altLang="en-US" sz="30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69BF506B-AAC8-482C-AEE9-D1C1A4E345C6}"/>
              </a:ext>
            </a:extLst>
          </p:cNvPr>
          <p:cNvSpPr/>
          <p:nvPr/>
        </p:nvSpPr>
        <p:spPr>
          <a:xfrm>
            <a:off x="6105053" y="3861233"/>
            <a:ext cx="3060453" cy="71083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0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French,Geography</a:t>
            </a:r>
            <a:endParaRPr lang="zh-CN" altLang="en-US" sz="30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D85B76A2-B33A-45E9-985D-420B8EADFD14}"/>
              </a:ext>
            </a:extLst>
          </p:cNvPr>
          <p:cNvSpPr/>
          <p:nvPr/>
        </p:nvSpPr>
        <p:spPr>
          <a:xfrm>
            <a:off x="9893455" y="3852180"/>
            <a:ext cx="1200970" cy="71083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 car</a:t>
            </a:r>
            <a:endParaRPr lang="zh-CN" altLang="en-US" sz="30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EFCE847B-2E6A-4A95-89D6-2BD97AA3A60A}"/>
              </a:ext>
            </a:extLst>
          </p:cNvPr>
          <p:cNvSpPr/>
          <p:nvPr/>
        </p:nvSpPr>
        <p:spPr>
          <a:xfrm>
            <a:off x="359150" y="4834798"/>
            <a:ext cx="1895134" cy="71083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Chen Yong</a:t>
            </a:r>
            <a:endParaRPr lang="zh-CN" altLang="en-US" sz="30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213021AC-CF30-4819-9046-A2CC3AB293D9}"/>
              </a:ext>
            </a:extLst>
          </p:cNvPr>
          <p:cNvSpPr/>
          <p:nvPr/>
        </p:nvSpPr>
        <p:spPr>
          <a:xfrm>
            <a:off x="2486096" y="4861957"/>
            <a:ext cx="3316934" cy="71083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No.2 Middle School</a:t>
            </a:r>
            <a:endParaRPr lang="zh-CN" altLang="en-US" sz="30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D05A079A-FB7B-4A9A-8B0A-75BE3615A527}"/>
              </a:ext>
            </a:extLst>
          </p:cNvPr>
          <p:cNvSpPr/>
          <p:nvPr/>
        </p:nvSpPr>
        <p:spPr>
          <a:xfrm>
            <a:off x="6300947" y="4861957"/>
            <a:ext cx="2632452" cy="71083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0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Physics,English</a:t>
            </a:r>
            <a:endParaRPr lang="zh-CN" altLang="en-US" sz="30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2CE8E8A7-E0E0-4659-BA9C-984CAE5A53F8}"/>
              </a:ext>
            </a:extLst>
          </p:cNvPr>
          <p:cNvSpPr/>
          <p:nvPr/>
        </p:nvSpPr>
        <p:spPr>
          <a:xfrm>
            <a:off x="9858526" y="4852605"/>
            <a:ext cx="1393330" cy="71083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 bike</a:t>
            </a:r>
            <a:endParaRPr lang="zh-CN" altLang="en-US" sz="30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72091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6615256-AC93-487D-8507-AE5782C7D0BF}"/>
              </a:ext>
            </a:extLst>
          </p:cNvPr>
          <p:cNvSpPr/>
          <p:nvPr/>
        </p:nvSpPr>
        <p:spPr>
          <a:xfrm>
            <a:off x="505460" y="841080"/>
            <a:ext cx="11006454" cy="5178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Hello,I</a:t>
            </a:r>
            <a:r>
              <a:rPr lang="en-US" altLang="zh-CN" sz="3200" dirty="0" err="1">
                <a:solidFill>
                  <a:srgbClr val="E7258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Hua.I</a:t>
            </a:r>
            <a:r>
              <a:rPr lang="en-US" altLang="zh-CN" sz="3200" dirty="0" err="1">
                <a:solidFill>
                  <a:srgbClr val="E7258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going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Dongfeng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Middle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September.I</a:t>
            </a:r>
            <a:r>
              <a:rPr lang="en-US" altLang="zh-CN" sz="3200" dirty="0" err="1">
                <a:solidFill>
                  <a:srgbClr val="E7258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going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study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History,Physics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Maths.And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going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bus.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classmate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Zhou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going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Xinhua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Middle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School.He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going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study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French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Geography.He</a:t>
            </a:r>
            <a:r>
              <a:rPr lang="en-US" altLang="zh-CN" sz="3200" dirty="0" err="1">
                <a:solidFill>
                  <a:srgbClr val="E7258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going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car.Chen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Yong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going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No.2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Middle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School.He</a:t>
            </a:r>
            <a:r>
              <a:rPr lang="en-US" altLang="zh-CN" sz="3200" dirty="0" err="1">
                <a:solidFill>
                  <a:srgbClr val="E7258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going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bike.He</a:t>
            </a:r>
            <a:r>
              <a:rPr lang="en-US" altLang="zh-CN" sz="3200" dirty="0" err="1">
                <a:solidFill>
                  <a:srgbClr val="E7258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going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study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Physics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English.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8333100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5.jpeg">
            <a:extLst>
              <a:ext uri="{FF2B5EF4-FFF2-40B4-BE49-F238E27FC236}">
                <a16:creationId xmlns:a16="http://schemas.microsoft.com/office/drawing/2014/main" id="{053A1300-7F46-4560-9E3D-3B3450ADFEDC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473930" y="915743"/>
            <a:ext cx="3515083" cy="646427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82392789-F134-4A82-85E7-0C3F03685064}"/>
              </a:ext>
            </a:extLst>
          </p:cNvPr>
          <p:cNvSpPr/>
          <p:nvPr/>
        </p:nvSpPr>
        <p:spPr>
          <a:xfrm>
            <a:off x="624689" y="1776837"/>
            <a:ext cx="11099549" cy="4860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0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选择正确的选项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补全短文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将其序号填入题前的括号里。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0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Mike,Molly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Mary</a:t>
            </a:r>
            <a:r>
              <a:rPr lang="zh-CN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 </a:t>
            </a:r>
            <a:r>
              <a:rPr lang="en-US" altLang="zh-CN" sz="30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friends.This</a:t>
            </a:r>
            <a:r>
              <a:rPr lang="zh-CN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,they are going to a</a:t>
            </a:r>
            <a:r>
              <a:rPr lang="zh-CN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school.Mike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going to study </a:t>
            </a:r>
            <a:r>
              <a:rPr lang="en-US" altLang="zh-CN" sz="30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English,Chemistry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</a:t>
            </a:r>
            <a:r>
              <a:rPr lang="en-US" altLang="zh-CN" sz="30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Chinese.Molly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going to study English and Chinese,</a:t>
            </a:r>
            <a:r>
              <a:rPr lang="zh-CN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 is not going to study </a:t>
            </a:r>
            <a:r>
              <a:rPr lang="en-US" altLang="zh-CN" sz="30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Chemistry.Mary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going to study </a:t>
            </a:r>
            <a:r>
              <a:rPr lang="en-US" altLang="zh-CN" sz="30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English.They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going to</a:t>
            </a:r>
            <a:r>
              <a:rPr lang="zh-CN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English </a:t>
            </a:r>
            <a:r>
              <a:rPr lang="zh-CN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email this </a:t>
            </a:r>
            <a:r>
              <a:rPr lang="en-US" altLang="zh-CN" sz="30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summer.Mike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Molly are going to</a:t>
            </a:r>
            <a:r>
              <a:rPr lang="zh-CN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</a:t>
            </a:r>
            <a:r>
              <a:rPr lang="en-US" altLang="zh-CN" sz="30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school.Mary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going to</a:t>
            </a:r>
            <a:r>
              <a:rPr lang="zh-CN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bike to school. 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7266607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FB05B26-EBAE-449C-8073-80F1B33310A6}"/>
              </a:ext>
            </a:extLst>
          </p:cNvPr>
          <p:cNvSpPr/>
          <p:nvPr/>
        </p:nvSpPr>
        <p:spPr>
          <a:xfrm>
            <a:off x="505460" y="861095"/>
            <a:ext cx="11006454" cy="54429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)1.A.is	                      B.am	              </a:t>
            </a:r>
            <a:r>
              <a:rPr lang="en-US" altLang="zh-CN" sz="30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C.are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)2.A.September	            </a:t>
            </a:r>
            <a:r>
              <a:rPr lang="en-US" altLang="zh-CN" sz="30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B.October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	    </a:t>
            </a:r>
            <a:r>
              <a:rPr lang="en-US" altLang="zh-CN" sz="30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C.June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)3.A.same     	            </a:t>
            </a:r>
            <a:r>
              <a:rPr lang="en-US" altLang="zh-CN" sz="30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B.different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</a:t>
            </a:r>
            <a:r>
              <a:rPr lang="en-US" altLang="zh-CN" sz="30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C.new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)4.A.to	                      </a:t>
            </a:r>
            <a:r>
              <a:rPr lang="en-US" altLang="zh-CN" sz="30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B.two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</a:t>
            </a:r>
            <a:r>
              <a:rPr lang="en-US" altLang="zh-CN" sz="30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C.too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)5.A.But	                      </a:t>
            </a:r>
            <a:r>
              <a:rPr lang="en-US" altLang="zh-CN" sz="30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B.And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</a:t>
            </a:r>
            <a:r>
              <a:rPr lang="en-US" altLang="zh-CN" sz="30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C.So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)6.A.write	                      </a:t>
            </a:r>
            <a:r>
              <a:rPr lang="en-US" altLang="zh-CN" sz="30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B.spoke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	              </a:t>
            </a:r>
            <a:r>
              <a:rPr lang="en-US" altLang="zh-CN" sz="30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C.practise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)7.A.at	                      </a:t>
            </a:r>
            <a:r>
              <a:rPr lang="en-US" altLang="zh-CN" sz="30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B.of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C.by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)8.A.on foot	            B.by bike               </a:t>
            </a:r>
            <a:r>
              <a:rPr lang="en-US" altLang="zh-CN" sz="30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C.walk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)9.A.ride	                      </a:t>
            </a:r>
            <a:r>
              <a:rPr lang="en-US" altLang="zh-CN" sz="30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B.rides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</a:t>
            </a:r>
            <a:r>
              <a:rPr lang="en-US" altLang="zh-CN" sz="30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C.riding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9B3189D-E7B7-4653-A6DE-4293FB787CCD}"/>
              </a:ext>
            </a:extLst>
          </p:cNvPr>
          <p:cNvSpPr/>
          <p:nvPr/>
        </p:nvSpPr>
        <p:spPr>
          <a:xfrm>
            <a:off x="1038053" y="977568"/>
            <a:ext cx="558166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0456B0E-1FE9-4BC2-A989-EB26263977CC}"/>
              </a:ext>
            </a:extLst>
          </p:cNvPr>
          <p:cNvSpPr/>
          <p:nvPr/>
        </p:nvSpPr>
        <p:spPr>
          <a:xfrm>
            <a:off x="1038053" y="1576831"/>
            <a:ext cx="461986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7FC3CF9D-C1B4-48F3-A1DE-AA83567C01FD}"/>
              </a:ext>
            </a:extLst>
          </p:cNvPr>
          <p:cNvSpPr/>
          <p:nvPr/>
        </p:nvSpPr>
        <p:spPr>
          <a:xfrm>
            <a:off x="1030496" y="2167041"/>
            <a:ext cx="461986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EA4D2648-389E-41D1-920F-4876EB9BB6B1}"/>
              </a:ext>
            </a:extLst>
          </p:cNvPr>
          <p:cNvSpPr/>
          <p:nvPr/>
        </p:nvSpPr>
        <p:spPr>
          <a:xfrm>
            <a:off x="1030496" y="2769046"/>
            <a:ext cx="558166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AEFD325-6BF3-4288-B20D-E8EEE7463C39}"/>
              </a:ext>
            </a:extLst>
          </p:cNvPr>
          <p:cNvSpPr/>
          <p:nvPr/>
        </p:nvSpPr>
        <p:spPr>
          <a:xfrm>
            <a:off x="1038053" y="3363782"/>
            <a:ext cx="461986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C3A6078B-429F-4B08-8BC5-BF309D5BCD98}"/>
              </a:ext>
            </a:extLst>
          </p:cNvPr>
          <p:cNvSpPr/>
          <p:nvPr/>
        </p:nvSpPr>
        <p:spPr>
          <a:xfrm>
            <a:off x="1027541" y="3958518"/>
            <a:ext cx="558166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54B6FF90-EFDD-4D9D-A8E2-3A5CF1B10916}"/>
              </a:ext>
            </a:extLst>
          </p:cNvPr>
          <p:cNvSpPr/>
          <p:nvPr/>
        </p:nvSpPr>
        <p:spPr>
          <a:xfrm>
            <a:off x="1048472" y="4542417"/>
            <a:ext cx="461986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A261906A-169D-4303-ACAF-78FBF2011414}"/>
              </a:ext>
            </a:extLst>
          </p:cNvPr>
          <p:cNvSpPr/>
          <p:nvPr/>
        </p:nvSpPr>
        <p:spPr>
          <a:xfrm>
            <a:off x="1012390" y="5143589"/>
            <a:ext cx="461986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A9F332CC-4833-4AAA-ACA2-E82C5D9A3A44}"/>
              </a:ext>
            </a:extLst>
          </p:cNvPr>
          <p:cNvSpPr/>
          <p:nvPr/>
        </p:nvSpPr>
        <p:spPr>
          <a:xfrm>
            <a:off x="1018873" y="5697587"/>
            <a:ext cx="536942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41700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六年级英语下册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F51D7DCB-8E9E-4DA8-B1BC-A0D3B5E44D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1093710"/>
            <a:ext cx="11093135" cy="3823521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7438070F-F316-49DF-85DF-B8CA15644B7F}"/>
              </a:ext>
            </a:extLst>
          </p:cNvPr>
          <p:cNvSpPr/>
          <p:nvPr/>
        </p:nvSpPr>
        <p:spPr>
          <a:xfrm>
            <a:off x="1452528" y="4173246"/>
            <a:ext cx="202651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geography</a:t>
            </a:r>
            <a:endParaRPr lang="zh-CN" altLang="en-US" sz="3400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6E1141AD-F9EB-4AD2-8F38-BBF1A0177302}"/>
              </a:ext>
            </a:extLst>
          </p:cNvPr>
          <p:cNvSpPr/>
          <p:nvPr/>
        </p:nvSpPr>
        <p:spPr>
          <a:xfrm>
            <a:off x="5483355" y="4201238"/>
            <a:ext cx="14943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physics</a:t>
            </a:r>
            <a:endParaRPr lang="zh-CN" altLang="en-US" sz="3400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6362ECE4-3B1B-460A-B7F4-9ECAE4E8D844}"/>
              </a:ext>
            </a:extLst>
          </p:cNvPr>
          <p:cNvSpPr/>
          <p:nvPr/>
        </p:nvSpPr>
        <p:spPr>
          <a:xfrm>
            <a:off x="8693083" y="4173379"/>
            <a:ext cx="19078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chemistry</a:t>
            </a:r>
            <a:endParaRPr lang="zh-CN" altLang="en-US" sz="3400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98330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F4FBCF5-07A2-44D8-A895-08822E111155}"/>
              </a:ext>
            </a:extLst>
          </p:cNvPr>
          <p:cNvSpPr/>
          <p:nvPr/>
        </p:nvSpPr>
        <p:spPr>
          <a:xfrm>
            <a:off x="505460" y="861094"/>
            <a:ext cx="11006454" cy="47174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二、选出每组中不同类的一项。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)1.A.speak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B.little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C.much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)2.A.middle	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B.primary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C.school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)3.A.chemistry	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B.subject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C.Chinese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)4.A.excited	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B.speech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C.interested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)5.A.leave	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B.keep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C.spoke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E2B2DFD-B4C1-4BE4-8EDB-B9CD402DDA73}"/>
              </a:ext>
            </a:extLst>
          </p:cNvPr>
          <p:cNvSpPr/>
          <p:nvPr/>
        </p:nvSpPr>
        <p:spPr>
          <a:xfrm>
            <a:off x="1065536" y="180560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457753B-5202-4A18-A771-A44D49FD482A}"/>
              </a:ext>
            </a:extLst>
          </p:cNvPr>
          <p:cNvSpPr/>
          <p:nvPr/>
        </p:nvSpPr>
        <p:spPr>
          <a:xfrm>
            <a:off x="1065536" y="260426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C008945F-FD49-4BD5-9FF5-A6AE56135421}"/>
              </a:ext>
            </a:extLst>
          </p:cNvPr>
          <p:cNvSpPr/>
          <p:nvPr/>
        </p:nvSpPr>
        <p:spPr>
          <a:xfrm>
            <a:off x="1089581" y="339362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83FBD3B5-EFC8-4C62-8C38-015C41768F14}"/>
              </a:ext>
            </a:extLst>
          </p:cNvPr>
          <p:cNvSpPr/>
          <p:nvPr/>
        </p:nvSpPr>
        <p:spPr>
          <a:xfrm>
            <a:off x="1114773" y="417830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5A4FA6C-4F21-4505-B87A-32C2884A64CD}"/>
              </a:ext>
            </a:extLst>
          </p:cNvPr>
          <p:cNvSpPr/>
          <p:nvPr/>
        </p:nvSpPr>
        <p:spPr>
          <a:xfrm>
            <a:off x="1117345" y="496298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278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C9EF324-7F52-4D37-8039-7EBB2EA54E9B}"/>
              </a:ext>
            </a:extLst>
          </p:cNvPr>
          <p:cNvSpPr/>
          <p:nvPr/>
        </p:nvSpPr>
        <p:spPr>
          <a:xfrm>
            <a:off x="505459" y="861094"/>
            <a:ext cx="11006455" cy="54965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三、用所给单词的适当形式填空。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1.We can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(write) in English.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2.I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ll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(miss) you all.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3.He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practise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English every day.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4.Lots of children in England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(learn) Chinese now.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5.It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time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(say) goodbye now.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03D0AA8-78DB-4C99-82AE-6538A024533B}"/>
              </a:ext>
            </a:extLst>
          </p:cNvPr>
          <p:cNvSpPr/>
          <p:nvPr/>
        </p:nvSpPr>
        <p:spPr>
          <a:xfrm>
            <a:off x="2657717" y="1772258"/>
            <a:ext cx="10823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write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C3BBBC3-D226-4382-9B47-A42D3DD27CE7}"/>
              </a:ext>
            </a:extLst>
          </p:cNvPr>
          <p:cNvSpPr/>
          <p:nvPr/>
        </p:nvSpPr>
        <p:spPr>
          <a:xfrm>
            <a:off x="2185565" y="2554441"/>
            <a:ext cx="9861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miss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5E6835C6-6BD4-4712-8F1F-A26AFE08E35B}"/>
              </a:ext>
            </a:extLst>
          </p:cNvPr>
          <p:cNvSpPr/>
          <p:nvPr/>
        </p:nvSpPr>
        <p:spPr>
          <a:xfrm>
            <a:off x="1867714" y="3336624"/>
            <a:ext cx="171393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practises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9925240-49F4-4254-8E9F-8878B5A9E8A2}"/>
              </a:ext>
            </a:extLst>
          </p:cNvPr>
          <p:cNvSpPr/>
          <p:nvPr/>
        </p:nvSpPr>
        <p:spPr>
          <a:xfrm>
            <a:off x="5999633" y="4135212"/>
            <a:ext cx="225895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learning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E38B5AB-4291-4B20-9547-2A3BF7F514CA}"/>
              </a:ext>
            </a:extLst>
          </p:cNvPr>
          <p:cNvSpPr/>
          <p:nvPr/>
        </p:nvSpPr>
        <p:spPr>
          <a:xfrm>
            <a:off x="2964893" y="5675449"/>
            <a:ext cx="121539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say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15119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158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08149A3-976C-4A9A-A4CA-A842F8452FD2}"/>
              </a:ext>
            </a:extLst>
          </p:cNvPr>
          <p:cNvSpPr/>
          <p:nvPr/>
        </p:nvSpPr>
        <p:spPr>
          <a:xfrm>
            <a:off x="505460" y="841079"/>
            <a:ext cx="11006454" cy="5502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四、选择填空。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)1.Amy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Hainan next year.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A.be going to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B.is going to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C.goes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)2.—Which middle school are you going to?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—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A.Chinese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Maths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B.The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Park Middle School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C.This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September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FE32406-60F2-4E56-B597-39E5E63F9A05}"/>
              </a:ext>
            </a:extLst>
          </p:cNvPr>
          <p:cNvSpPr/>
          <p:nvPr/>
        </p:nvSpPr>
        <p:spPr>
          <a:xfrm>
            <a:off x="1060259" y="179941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785A8BDE-BC91-4C33-801F-BF7070C1B733}"/>
              </a:ext>
            </a:extLst>
          </p:cNvPr>
          <p:cNvSpPr/>
          <p:nvPr/>
        </p:nvSpPr>
        <p:spPr>
          <a:xfrm>
            <a:off x="1060259" y="337330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13522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08149A3-976C-4A9A-A4CA-A842F8452FD2}"/>
              </a:ext>
            </a:extLst>
          </p:cNvPr>
          <p:cNvSpPr/>
          <p:nvPr/>
        </p:nvSpPr>
        <p:spPr>
          <a:xfrm>
            <a:off x="505460" y="841079"/>
            <a:ext cx="11006454" cy="5159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)3.My mother teaches English in a middle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school.She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a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A.teacher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B.farmer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C.taikonaut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)4.—Are you going to middle school in September?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—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A.Yes,I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am	                  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B.No,I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	                 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C.No,I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can</a:t>
            </a:r>
            <a:r>
              <a:rPr lang="en-US" altLang="zh-CN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)5.I</a:t>
            </a:r>
            <a:r>
              <a:rPr lang="en-US" altLang="zh-CN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learn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you.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A.excited;with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B.excited;to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C.exciting;to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17E8B44-5C48-4B60-AB68-D80F116ABEBF}"/>
              </a:ext>
            </a:extLst>
          </p:cNvPr>
          <p:cNvSpPr/>
          <p:nvPr/>
        </p:nvSpPr>
        <p:spPr>
          <a:xfrm>
            <a:off x="1037147" y="946407"/>
            <a:ext cx="5611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5871079-B7C7-48A6-8D43-C09E9B3BD184}"/>
              </a:ext>
            </a:extLst>
          </p:cNvPr>
          <p:cNvSpPr/>
          <p:nvPr/>
        </p:nvSpPr>
        <p:spPr>
          <a:xfrm>
            <a:off x="1052440" y="2856031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FFEA9A93-F04C-4684-AE93-9FA9E6DA0FBE}"/>
              </a:ext>
            </a:extLst>
          </p:cNvPr>
          <p:cNvSpPr/>
          <p:nvPr/>
        </p:nvSpPr>
        <p:spPr>
          <a:xfrm>
            <a:off x="1117104" y="4761561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7480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04F717A-E789-46E4-8C63-4B61F20B48FE}"/>
              </a:ext>
            </a:extLst>
          </p:cNvPr>
          <p:cNvSpPr/>
          <p:nvPr/>
        </p:nvSpPr>
        <p:spPr>
          <a:xfrm>
            <a:off x="505460" y="841079"/>
            <a:ext cx="11006454" cy="53191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五、找出下列单词中划线部分发音不同的选项。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)1.A.s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ool	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B.Fren</a:t>
            </a:r>
            <a:r>
              <a:rPr lang="en-US" altLang="zh-CN" sz="3400" u="sng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400" u="sng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ina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)2.A.m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oo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	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B.f</a:t>
            </a:r>
            <a:r>
              <a:rPr lang="en-US" altLang="zh-CN" sz="3400" u="sng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oo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C.f</a:t>
            </a:r>
            <a:r>
              <a:rPr lang="en-US" altLang="zh-CN" sz="3400" u="sng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oo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)3.A.b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ear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B.wh</a:t>
            </a:r>
            <a:r>
              <a:rPr lang="en-US" altLang="zh-CN" sz="3400" u="sng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ere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C.d</a:t>
            </a:r>
            <a:r>
              <a:rPr lang="en-US" altLang="zh-CN" sz="3400" u="sng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ear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)4.A.teach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er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B.n</a:t>
            </a:r>
            <a:r>
              <a:rPr lang="en-US" altLang="zh-CN" sz="3400" u="sng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ur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C.doct</a:t>
            </a:r>
            <a:r>
              <a:rPr lang="en-US" altLang="zh-CN" sz="3400" u="sng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)5.A.pr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sent	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B.p</a:t>
            </a:r>
            <a:r>
              <a:rPr lang="en-US" altLang="zh-CN" sz="3400" u="sng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C.b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0BC54F7-CD08-4200-9EC4-38241C01353E}"/>
              </a:ext>
            </a:extLst>
          </p:cNvPr>
          <p:cNvSpPr/>
          <p:nvPr/>
        </p:nvSpPr>
        <p:spPr>
          <a:xfrm>
            <a:off x="1030129" y="198954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42892239-2A43-4C1C-B0CE-510F4B5F3FE3}"/>
              </a:ext>
            </a:extLst>
          </p:cNvPr>
          <p:cNvSpPr/>
          <p:nvPr/>
        </p:nvSpPr>
        <p:spPr>
          <a:xfrm>
            <a:off x="1078520" y="287382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480BEF5D-3088-4105-B3E1-F021C417C20D}"/>
              </a:ext>
            </a:extLst>
          </p:cNvPr>
          <p:cNvSpPr/>
          <p:nvPr/>
        </p:nvSpPr>
        <p:spPr>
          <a:xfrm>
            <a:off x="1060414" y="376260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657BE9B2-E9C1-42CC-B334-83DB030E71E1}"/>
              </a:ext>
            </a:extLst>
          </p:cNvPr>
          <p:cNvSpPr/>
          <p:nvPr/>
        </p:nvSpPr>
        <p:spPr>
          <a:xfrm>
            <a:off x="1054174" y="4637839"/>
            <a:ext cx="47481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66C7109A-3683-4F36-835A-0155BBF2E55C}"/>
              </a:ext>
            </a:extLst>
          </p:cNvPr>
          <p:cNvSpPr/>
          <p:nvPr/>
        </p:nvSpPr>
        <p:spPr>
          <a:xfrm>
            <a:off x="1042151" y="552212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40031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E0799BF-7BA8-4B94-883B-8582D3E33C6E}"/>
              </a:ext>
            </a:extLst>
          </p:cNvPr>
          <p:cNvSpPr/>
          <p:nvPr/>
        </p:nvSpPr>
        <p:spPr>
          <a:xfrm>
            <a:off x="505459" y="861094"/>
            <a:ext cx="11006455" cy="5502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六、用合适的疑问词填空。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1.—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subject do you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like,English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or Chinese?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—I like English.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2.—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do you go to the zoo?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—We go to the zoo by bus.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3.—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you going to do?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—I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 going to watch TV.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C7D33A9-2DEA-4BE5-AC6E-9C541181BFE6}"/>
              </a:ext>
            </a:extLst>
          </p:cNvPr>
          <p:cNvSpPr/>
          <p:nvPr/>
        </p:nvSpPr>
        <p:spPr>
          <a:xfrm>
            <a:off x="1655536" y="1799418"/>
            <a:ext cx="134844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Which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482ABE3-7494-4C38-9EF6-F575510D4F4E}"/>
              </a:ext>
            </a:extLst>
          </p:cNvPr>
          <p:cNvSpPr/>
          <p:nvPr/>
        </p:nvSpPr>
        <p:spPr>
          <a:xfrm>
            <a:off x="1819871" y="3353295"/>
            <a:ext cx="103105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E0552C1-575D-42EB-AAD6-D3DF8A81A4D9}"/>
              </a:ext>
            </a:extLst>
          </p:cNvPr>
          <p:cNvSpPr/>
          <p:nvPr/>
        </p:nvSpPr>
        <p:spPr>
          <a:xfrm>
            <a:off x="1755487" y="4907172"/>
            <a:ext cx="11304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58529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</TotalTime>
  <Words>1649</Words>
  <Application>Microsoft Office PowerPoint</Application>
  <PresentationFormat>宽屏</PresentationFormat>
  <Paragraphs>242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方正隶变_GBK</vt:lpstr>
      <vt:lpstr>方正大标宋简体</vt:lpstr>
      <vt:lpstr>Wingdings</vt:lpstr>
      <vt:lpstr>Arial</vt:lpstr>
      <vt:lpstr>Times New Roman</vt:lpstr>
      <vt:lpstr>方正小标宋_GBK</vt:lpstr>
      <vt:lpstr>方正大标宋_GBK</vt:lpstr>
      <vt:lpstr>Calibri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268</cp:revision>
  <dcterms:created xsi:type="dcterms:W3CDTF">2019-06-19T02:08:00Z</dcterms:created>
  <dcterms:modified xsi:type="dcterms:W3CDTF">2014-01-30T13:05:49Z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