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9" r:id="rId4"/>
    <p:sldId id="527" r:id="rId5"/>
    <p:sldId id="540" r:id="rId6"/>
    <p:sldId id="529" r:id="rId7"/>
    <p:sldId id="541" r:id="rId8"/>
    <p:sldId id="542" r:id="rId9"/>
    <p:sldId id="543" r:id="rId10"/>
    <p:sldId id="530" r:id="rId11"/>
    <p:sldId id="531" r:id="rId12"/>
    <p:sldId id="547" r:id="rId13"/>
    <p:sldId id="548" r:id="rId14"/>
    <p:sldId id="549" r:id="rId15"/>
    <p:sldId id="544" r:id="rId16"/>
    <p:sldId id="550" r:id="rId17"/>
    <p:sldId id="551" r:id="rId18"/>
    <p:sldId id="552" r:id="rId19"/>
    <p:sldId id="553" r:id="rId20"/>
    <p:sldId id="554" r:id="rId21"/>
    <p:sldId id="526" r:id="rId22"/>
    <p:sldId id="545" r:id="rId23"/>
    <p:sldId id="427" r:id="rId24"/>
  </p:sldIdLst>
  <p:sldSz cx="12192000" cy="6858000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NEU-BZ" panose="02010600010101010101" pitchFamily="2" charset="-122"/>
      <p:regular r:id="rId29"/>
      <p:bold r:id="rId30"/>
      <p:italic r:id="rId31"/>
      <p:boldItalic r:id="rId32"/>
    </p:embeddedFont>
    <p:embeddedFont>
      <p:font typeface="方正大标宋_GBK" panose="03000509000000000000" pitchFamily="65" charset="-122"/>
      <p:regular r:id="rId33"/>
    </p:embeddedFont>
    <p:embeddedFont>
      <p:font typeface="方正大标宋简体" panose="02000000000000000000" pitchFamily="2" charset="-122"/>
      <p:regular r:id="rId34"/>
    </p:embeddedFont>
    <p:embeddedFont>
      <p:font typeface="方正隶变_GBK" panose="03000509000000000000" pitchFamily="65" charset="-122"/>
      <p:regular r:id="rId35"/>
    </p:embeddedFont>
    <p:embeddedFont>
      <p:font typeface="方正小标宋_GBK" panose="03000509000000000000" pitchFamily="65" charset="-122"/>
      <p:regular r:id="rId36"/>
    </p:embeddedFont>
    <p:embeddedFont>
      <p:font typeface="微软雅黑" panose="020B0503020204020204" pitchFamily="34" charset="-122"/>
      <p:regular r:id="rId37"/>
      <p:bold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6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7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8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9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5" Type="http://schemas.openxmlformats.org/officeDocument/2006/relationships/image" Target="../media/image12.png"/><Relationship Id="rId4" Type="http://schemas.openxmlformats.org/officeDocument/2006/relationships/image" Target="../media/image11.T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6192" y="2617140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１ 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When are we going to eat ?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277636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797394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812783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F3DD5E7-DB74-49B8-AD73-D5C6250DFE82}"/>
              </a:ext>
            </a:extLst>
          </p:cNvPr>
          <p:cNvSpPr/>
          <p:nvPr/>
        </p:nvSpPr>
        <p:spPr>
          <a:xfrm>
            <a:off x="505459" y="946406"/>
            <a:ext cx="11245939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四、判断下列单词中划线部分的发音是否相同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相同的写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不同的写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friends will come to my house one h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later.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)2.My mother s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ays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is going to s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hungry.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)3.John is going to have a p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ty at h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 past twelve.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)4.Some d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cks are swimming on the p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nd.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going to have two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ggs for br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kfast tomorrow.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1AE3525-4E42-443D-BBF3-6A213AE5DFE0}"/>
              </a:ext>
            </a:extLst>
          </p:cNvPr>
          <p:cNvSpPr/>
          <p:nvPr/>
        </p:nvSpPr>
        <p:spPr>
          <a:xfrm>
            <a:off x="1084304" y="2704764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40CD44D-8641-41EA-9EF2-BBE13F97EDF1}"/>
              </a:ext>
            </a:extLst>
          </p:cNvPr>
          <p:cNvSpPr/>
          <p:nvPr/>
        </p:nvSpPr>
        <p:spPr>
          <a:xfrm>
            <a:off x="1048236" y="34652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7959B34-EA3C-4F61-A869-43CFF67F7BA1}"/>
              </a:ext>
            </a:extLst>
          </p:cNvPr>
          <p:cNvSpPr/>
          <p:nvPr/>
        </p:nvSpPr>
        <p:spPr>
          <a:xfrm>
            <a:off x="1072437" y="4266723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E78FE75-D3F9-4960-822B-8EA7B795309C}"/>
              </a:ext>
            </a:extLst>
          </p:cNvPr>
          <p:cNvSpPr/>
          <p:nvPr/>
        </p:nvSpPr>
        <p:spPr>
          <a:xfrm>
            <a:off x="1072437" y="50272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E3E28A2-9249-4E3B-BF33-385C89E955D8}"/>
              </a:ext>
            </a:extLst>
          </p:cNvPr>
          <p:cNvSpPr/>
          <p:nvPr/>
        </p:nvSpPr>
        <p:spPr>
          <a:xfrm>
            <a:off x="1084303" y="5828682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511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53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485E1FB-940C-4571-ABF9-4A6D9AC3C7C4}"/>
              </a:ext>
            </a:extLst>
          </p:cNvPr>
          <p:cNvSpPr/>
          <p:nvPr/>
        </p:nvSpPr>
        <p:spPr>
          <a:xfrm>
            <a:off x="505459" y="857286"/>
            <a:ext cx="11006455" cy="498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五、仿照例子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写句子。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 going to 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eight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7.jpeg">
            <a:extLst>
              <a:ext uri="{FF2B5EF4-FFF2-40B4-BE49-F238E27FC236}">
                <a16:creationId xmlns:a16="http://schemas.microsoft.com/office/drawing/2014/main" id="{F5133F56-4ED3-4825-9D10-E641B233CE5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910965"/>
            <a:ext cx="5671539" cy="25512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135221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53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485E1FB-940C-4571-ABF9-4A6D9AC3C7C4}"/>
              </a:ext>
            </a:extLst>
          </p:cNvPr>
          <p:cNvSpPr/>
          <p:nvPr/>
        </p:nvSpPr>
        <p:spPr>
          <a:xfrm>
            <a:off x="505459" y="857286"/>
            <a:ext cx="11006455" cy="4983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are going to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8.jpeg">
            <a:extLst>
              <a:ext uri="{FF2B5EF4-FFF2-40B4-BE49-F238E27FC236}">
                <a16:creationId xmlns:a16="http://schemas.microsoft.com/office/drawing/2014/main" id="{D11BA6B8-F939-49E0-84A8-DD2728D9D245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089072" y="966421"/>
            <a:ext cx="6272161" cy="282143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F850237-7A35-4975-8F71-CD5772451744}"/>
              </a:ext>
            </a:extLst>
          </p:cNvPr>
          <p:cNvSpPr/>
          <p:nvPr/>
        </p:nvSpPr>
        <p:spPr>
          <a:xfrm>
            <a:off x="4327326" y="4298215"/>
            <a:ext cx="1056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DA83200-54EE-4A9D-8AF2-2E735499FD83}"/>
              </a:ext>
            </a:extLst>
          </p:cNvPr>
          <p:cNvSpPr/>
          <p:nvPr/>
        </p:nvSpPr>
        <p:spPr>
          <a:xfrm>
            <a:off x="6971383" y="4298214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FB59828-242D-4F86-9743-370F616AD34F}"/>
              </a:ext>
            </a:extLst>
          </p:cNvPr>
          <p:cNvSpPr/>
          <p:nvPr/>
        </p:nvSpPr>
        <p:spPr>
          <a:xfrm>
            <a:off x="8752824" y="4298213"/>
            <a:ext cx="13131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picnic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74218BE-B632-48C1-B451-4797DE67E8E1}"/>
              </a:ext>
            </a:extLst>
          </p:cNvPr>
          <p:cNvSpPr/>
          <p:nvPr/>
        </p:nvSpPr>
        <p:spPr>
          <a:xfrm>
            <a:off x="1106703" y="5126449"/>
            <a:ext cx="13901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eleven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464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53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485E1FB-940C-4571-ABF9-4A6D9AC3C7C4}"/>
              </a:ext>
            </a:extLst>
          </p:cNvPr>
          <p:cNvSpPr/>
          <p:nvPr/>
        </p:nvSpPr>
        <p:spPr>
          <a:xfrm>
            <a:off x="505459" y="857286"/>
            <a:ext cx="11006455" cy="498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are going to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6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 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9.jpeg">
            <a:extLst>
              <a:ext uri="{FF2B5EF4-FFF2-40B4-BE49-F238E27FC236}">
                <a16:creationId xmlns:a16="http://schemas.microsoft.com/office/drawing/2014/main" id="{1D23BA34-ACB6-4CCF-8101-C5797719FF3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089071" y="946407"/>
            <a:ext cx="6530245" cy="293753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DA8A24D-14D9-4A60-A476-3F947B5AFBD3}"/>
              </a:ext>
            </a:extLst>
          </p:cNvPr>
          <p:cNvSpPr/>
          <p:nvPr/>
        </p:nvSpPr>
        <p:spPr>
          <a:xfrm>
            <a:off x="4235258" y="4300892"/>
            <a:ext cx="697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540EBB6-6D70-43C5-A58D-AFE845DC36D8}"/>
              </a:ext>
            </a:extLst>
          </p:cNvPr>
          <p:cNvSpPr/>
          <p:nvPr/>
        </p:nvSpPr>
        <p:spPr>
          <a:xfrm>
            <a:off x="6337195" y="4300892"/>
            <a:ext cx="1056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6F43817-964B-4BCB-B4FC-49BEEB7B11C3}"/>
              </a:ext>
            </a:extLst>
          </p:cNvPr>
          <p:cNvSpPr/>
          <p:nvPr/>
        </p:nvSpPr>
        <p:spPr>
          <a:xfrm>
            <a:off x="9044202" y="4300892"/>
            <a:ext cx="1364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half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B22C1DB-D7FF-4C8A-8594-51658AD676BB}"/>
              </a:ext>
            </a:extLst>
          </p:cNvPr>
          <p:cNvSpPr/>
          <p:nvPr/>
        </p:nvSpPr>
        <p:spPr>
          <a:xfrm>
            <a:off x="1303013" y="5121986"/>
            <a:ext cx="9284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098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53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485E1FB-940C-4571-ABF9-4A6D9AC3C7C4}"/>
              </a:ext>
            </a:extLst>
          </p:cNvPr>
          <p:cNvSpPr/>
          <p:nvPr/>
        </p:nvSpPr>
        <p:spPr>
          <a:xfrm>
            <a:off x="505459" y="857286"/>
            <a:ext cx="11006455" cy="4152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are going to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half past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0.jpeg">
            <a:extLst>
              <a:ext uri="{FF2B5EF4-FFF2-40B4-BE49-F238E27FC236}">
                <a16:creationId xmlns:a16="http://schemas.microsoft.com/office/drawing/2014/main" id="{2FA073D5-4FC8-42AA-9370-AC2985850ED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170553" y="1061627"/>
            <a:ext cx="5489182" cy="246922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D5F86A2-4CFD-4688-A739-D10AA3987836}"/>
              </a:ext>
            </a:extLst>
          </p:cNvPr>
          <p:cNvSpPr/>
          <p:nvPr/>
        </p:nvSpPr>
        <p:spPr>
          <a:xfrm>
            <a:off x="3951356" y="4300066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B6E4C9F-A8A6-40BF-8145-324A14F9B9E7}"/>
              </a:ext>
            </a:extLst>
          </p:cNvPr>
          <p:cNvSpPr/>
          <p:nvPr/>
        </p:nvSpPr>
        <p:spPr>
          <a:xfrm>
            <a:off x="8482843" y="4300066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652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F297644-1723-4B61-93E1-BD9F5AA9E400}"/>
              </a:ext>
            </a:extLst>
          </p:cNvPr>
          <p:cNvSpPr/>
          <p:nvPr/>
        </p:nvSpPr>
        <p:spPr>
          <a:xfrm>
            <a:off x="434565" y="861093"/>
            <a:ext cx="11077349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六、阅读短文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完成下列任务。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Browns are the Smiths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邻居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Brown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name 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John.But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his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talk about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him,they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call him “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do”.Do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know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why?Mr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Brown always says he is going to do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something,but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never(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does it.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08394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F297644-1723-4B61-93E1-BD9F5AA9E400}"/>
              </a:ext>
            </a:extLst>
          </p:cNvPr>
          <p:cNvSpPr/>
          <p:nvPr/>
        </p:nvSpPr>
        <p:spPr>
          <a:xfrm>
            <a:off x="434565" y="861093"/>
            <a:ext cx="11077349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Every Saturday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Brown goes to the Smiths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back door and talks to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Smith.He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always says he is going to do something.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“I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going to clean my house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today,”he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says,or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“I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going to wash my car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tomorrow,”or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“The trees in front of my house are too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tall.I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cut them down next week.”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38959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F297644-1723-4B61-93E1-BD9F5AA9E400}"/>
              </a:ext>
            </a:extLst>
          </p:cNvPr>
          <p:cNvSpPr/>
          <p:nvPr/>
        </p:nvSpPr>
        <p:spPr>
          <a:xfrm>
            <a:off x="434565" y="861093"/>
            <a:ext cx="11077349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Smith usually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says,“Are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you,John?”He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knows his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going to clean his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house,or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wash his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car,or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cut down any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trees.Then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says,“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Well.Excuse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me,John.I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do some work in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house.”And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he does.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Smith often say to their only child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Dick,“Are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going to do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something?Then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it.Don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 another(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另一个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‘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do’.”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5902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F297644-1723-4B61-93E1-BD9F5AA9E400}"/>
              </a:ext>
            </a:extLst>
          </p:cNvPr>
          <p:cNvSpPr/>
          <p:nvPr/>
        </p:nvSpPr>
        <p:spPr>
          <a:xfrm>
            <a:off x="434565" y="861093"/>
            <a:ext cx="11077349" cy="3935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任务一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根据短文内容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将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4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34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想做的事情排序。</a:t>
            </a:r>
            <a:endParaRPr lang="en-US" altLang="zh-CN" sz="3400" dirty="0">
              <a:latin typeface="Times New Roman" panose="02020603050405020304" pitchFamily="18" charset="0"/>
              <a:ea typeface="方正宋黑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方正宋黑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方正宋黑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方正宋黑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EA65523-CBE4-407E-BBF5-DF6A49092C5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24" t="4746" r="1507"/>
          <a:stretch/>
        </p:blipFill>
        <p:spPr>
          <a:xfrm>
            <a:off x="505460" y="1722187"/>
            <a:ext cx="11137296" cy="291722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459597B-3FCE-4F79-A4B0-403B274AEBBA}"/>
              </a:ext>
            </a:extLst>
          </p:cNvPr>
          <p:cNvSpPr/>
          <p:nvPr/>
        </p:nvSpPr>
        <p:spPr>
          <a:xfrm>
            <a:off x="1693855" y="395414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DE5B5CD-68C0-491B-81B4-CA41894B55ED}"/>
              </a:ext>
            </a:extLst>
          </p:cNvPr>
          <p:cNvSpPr/>
          <p:nvPr/>
        </p:nvSpPr>
        <p:spPr>
          <a:xfrm>
            <a:off x="5890877" y="397224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366D142-E9DB-4001-9B2D-2AD363DF1CA1}"/>
              </a:ext>
            </a:extLst>
          </p:cNvPr>
          <p:cNvSpPr/>
          <p:nvPr/>
        </p:nvSpPr>
        <p:spPr>
          <a:xfrm>
            <a:off x="10051687" y="397224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634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F297644-1723-4B61-93E1-BD9F5AA9E400}"/>
              </a:ext>
            </a:extLst>
          </p:cNvPr>
          <p:cNvSpPr/>
          <p:nvPr/>
        </p:nvSpPr>
        <p:spPr>
          <a:xfrm>
            <a:off x="434565" y="861093"/>
            <a:ext cx="11077349" cy="5175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任务二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根据短文内容判断下列句子正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4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4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)1.The Browns are the Smiths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friends.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)2.Every Sunday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Brown goes to the Smiths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back door and talks to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Smith.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)3.Mr Brown washed his car at last.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65F31B4-1C27-4791-8856-43637B0EA8F1}"/>
              </a:ext>
            </a:extLst>
          </p:cNvPr>
          <p:cNvSpPr/>
          <p:nvPr/>
        </p:nvSpPr>
        <p:spPr>
          <a:xfrm>
            <a:off x="1120517" y="226114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173DB62-28FC-44E1-B9D3-8863450902BB}"/>
              </a:ext>
            </a:extLst>
          </p:cNvPr>
          <p:cNvSpPr/>
          <p:nvPr/>
        </p:nvSpPr>
        <p:spPr>
          <a:xfrm>
            <a:off x="1120517" y="336575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8FC5340-7578-4E34-9619-640112340E12}"/>
              </a:ext>
            </a:extLst>
          </p:cNvPr>
          <p:cNvSpPr/>
          <p:nvPr/>
        </p:nvSpPr>
        <p:spPr>
          <a:xfrm>
            <a:off x="1120517" y="540136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679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4A14F60-6B52-4FC5-BF47-5C39669A2166}"/>
              </a:ext>
            </a:extLst>
          </p:cNvPr>
          <p:cNvSpPr/>
          <p:nvPr/>
        </p:nvSpPr>
        <p:spPr>
          <a:xfrm>
            <a:off x="588475" y="1702172"/>
            <a:ext cx="11081442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一、判断下列句子或对话与图片是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相符。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)1.—What time is it?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 half past twelve.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)2.—When are we going to the zoo?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endParaRPr lang="en-US" altLang="zh-CN" sz="3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—At eleven o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clock.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8628C46-1A34-4014-8E77-A356949AF9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475" y="2656009"/>
            <a:ext cx="11153870" cy="149324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8D31F75B-B529-4345-BACB-C2144E086259}"/>
              </a:ext>
            </a:extLst>
          </p:cNvPr>
          <p:cNvSpPr/>
          <p:nvPr/>
        </p:nvSpPr>
        <p:spPr>
          <a:xfrm>
            <a:off x="1132330" y="4176411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D4538F-318C-41C9-BC36-D150B6293B43}"/>
              </a:ext>
            </a:extLst>
          </p:cNvPr>
          <p:cNvSpPr/>
          <p:nvPr/>
        </p:nvSpPr>
        <p:spPr>
          <a:xfrm>
            <a:off x="1194911" y="501034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F297644-1723-4B61-93E1-BD9F5AA9E400}"/>
              </a:ext>
            </a:extLst>
          </p:cNvPr>
          <p:cNvSpPr/>
          <p:nvPr/>
        </p:nvSpPr>
        <p:spPr>
          <a:xfrm>
            <a:off x="434565" y="861093"/>
            <a:ext cx="11077349" cy="3076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)4.Mr Brown is going to clean his house next week.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)5.It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not good for us just saying but doing nothing 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只说不做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EB7EA60-6E72-45EC-A18B-A7F5358ADA4C}"/>
              </a:ext>
            </a:extLst>
          </p:cNvPr>
          <p:cNvSpPr/>
          <p:nvPr/>
        </p:nvSpPr>
        <p:spPr>
          <a:xfrm>
            <a:off x="1075250" y="126905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9E88CA9-C8EF-4141-B9B7-41B28E00E779}"/>
              </a:ext>
            </a:extLst>
          </p:cNvPr>
          <p:cNvSpPr/>
          <p:nvPr/>
        </p:nvSpPr>
        <p:spPr>
          <a:xfrm>
            <a:off x="1075250" y="229256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731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5.jpeg">
            <a:extLst>
              <a:ext uri="{FF2B5EF4-FFF2-40B4-BE49-F238E27FC236}">
                <a16:creationId xmlns:a16="http://schemas.microsoft.com/office/drawing/2014/main" id="{053A1300-7F46-4560-9E3D-3B3450ADFED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3930" y="915743"/>
            <a:ext cx="3515083" cy="64642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D0A1C13C-1F39-465E-B416-80FA9D35C17E}"/>
              </a:ext>
            </a:extLst>
          </p:cNvPr>
          <p:cNvSpPr/>
          <p:nvPr/>
        </p:nvSpPr>
        <p:spPr>
          <a:xfrm>
            <a:off x="404388" y="1702173"/>
            <a:ext cx="11334938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选出下列句子中错误的一项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并改正。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2E2501B-9093-4A46-8F9B-C7E85BC5C74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7467"/>
          <a:stretch/>
        </p:blipFill>
        <p:spPr>
          <a:xfrm>
            <a:off x="291512" y="2792443"/>
            <a:ext cx="7395001" cy="260277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FE31355-952B-4852-8396-38E021E5A16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9915"/>
          <a:stretch/>
        </p:blipFill>
        <p:spPr>
          <a:xfrm>
            <a:off x="7943675" y="3102722"/>
            <a:ext cx="3795651" cy="233276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824D5C9D-068A-4CB2-A4F6-9F006CAD4D40}"/>
              </a:ext>
            </a:extLst>
          </p:cNvPr>
          <p:cNvSpPr/>
          <p:nvPr/>
        </p:nvSpPr>
        <p:spPr>
          <a:xfrm>
            <a:off x="8448123" y="3304199"/>
            <a:ext cx="4924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A46BD57-143D-475D-97DC-0E4A3FC7E230}"/>
              </a:ext>
            </a:extLst>
          </p:cNvPr>
          <p:cNvSpPr/>
          <p:nvPr/>
        </p:nvSpPr>
        <p:spPr>
          <a:xfrm>
            <a:off x="9841500" y="3385280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164D9AF-EC17-480F-9279-2AE8359901B9}"/>
              </a:ext>
            </a:extLst>
          </p:cNvPr>
          <p:cNvSpPr/>
          <p:nvPr/>
        </p:nvSpPr>
        <p:spPr>
          <a:xfrm>
            <a:off x="8448123" y="454259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56D8754-AED2-4BB3-B89E-DF00829F8ACA}"/>
              </a:ext>
            </a:extLst>
          </p:cNvPr>
          <p:cNvSpPr/>
          <p:nvPr/>
        </p:nvSpPr>
        <p:spPr>
          <a:xfrm>
            <a:off x="9954639" y="4589356"/>
            <a:ext cx="7232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266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5AE0CE3-6C9C-41A2-854B-396ED168F60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22" r="40545"/>
          <a:stretch/>
        </p:blipFill>
        <p:spPr>
          <a:xfrm>
            <a:off x="494525" y="914398"/>
            <a:ext cx="7702808" cy="389241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730755A-7193-485F-9BD9-990F4BA181B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0218"/>
          <a:stretch/>
        </p:blipFill>
        <p:spPr>
          <a:xfrm>
            <a:off x="8390924" y="942391"/>
            <a:ext cx="3560673" cy="3433651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3A492D87-221F-4F8F-8D87-FD4A4DEE6E73}"/>
              </a:ext>
            </a:extLst>
          </p:cNvPr>
          <p:cNvSpPr/>
          <p:nvPr/>
        </p:nvSpPr>
        <p:spPr>
          <a:xfrm>
            <a:off x="8909707" y="11399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5827FC5-67BB-4794-81B5-12442D399967}"/>
              </a:ext>
            </a:extLst>
          </p:cNvPr>
          <p:cNvSpPr/>
          <p:nvPr/>
        </p:nvSpPr>
        <p:spPr>
          <a:xfrm>
            <a:off x="10023262" y="1130736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C37DFDE-AFCD-40D1-8631-1256C2714E8D}"/>
              </a:ext>
            </a:extLst>
          </p:cNvPr>
          <p:cNvSpPr/>
          <p:nvPr/>
        </p:nvSpPr>
        <p:spPr>
          <a:xfrm>
            <a:off x="8872381" y="231411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923DF31-1A1B-47C0-BBE4-BC431DAB1BE8}"/>
              </a:ext>
            </a:extLst>
          </p:cNvPr>
          <p:cNvSpPr/>
          <p:nvPr/>
        </p:nvSpPr>
        <p:spPr>
          <a:xfrm>
            <a:off x="10141142" y="2323445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E914692-6E9B-44D9-93B9-542C48AB3547}"/>
              </a:ext>
            </a:extLst>
          </p:cNvPr>
          <p:cNvSpPr/>
          <p:nvPr/>
        </p:nvSpPr>
        <p:spPr>
          <a:xfrm>
            <a:off x="8900374" y="346964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23B3BC4-16C6-4D28-82A5-8A621779C2D8}"/>
              </a:ext>
            </a:extLst>
          </p:cNvPr>
          <p:cNvSpPr/>
          <p:nvPr/>
        </p:nvSpPr>
        <p:spPr>
          <a:xfrm>
            <a:off x="10093052" y="3488305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625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4A14F60-6B52-4FC5-BF47-5C39669A2166}"/>
              </a:ext>
            </a:extLst>
          </p:cNvPr>
          <p:cNvSpPr/>
          <p:nvPr/>
        </p:nvSpPr>
        <p:spPr>
          <a:xfrm>
            <a:off x="561316" y="869261"/>
            <a:ext cx="11081442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)3.The ducks are eating our sandwiches.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)4.—What are you going to do?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endParaRPr lang="en-US" altLang="zh-CN" sz="3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—I am going to fly a kite.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)5.It looks like the boy is going to stay hungry.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8628C46-1A34-4014-8E77-A356949AF9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888" y="983733"/>
            <a:ext cx="11153870" cy="149324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78A7A90D-C8C3-4C74-AFDE-4B9F60565CAB}"/>
              </a:ext>
            </a:extLst>
          </p:cNvPr>
          <p:cNvSpPr/>
          <p:nvPr/>
        </p:nvSpPr>
        <p:spPr>
          <a:xfrm>
            <a:off x="1093355" y="2572456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E08F03D-09F2-4A53-8783-BFD2FEA72320}"/>
              </a:ext>
            </a:extLst>
          </p:cNvPr>
          <p:cNvSpPr/>
          <p:nvPr/>
        </p:nvSpPr>
        <p:spPr>
          <a:xfrm>
            <a:off x="1093355" y="3425521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A064FB1-CC9A-4CF4-A2F5-4CC2812402C2}"/>
              </a:ext>
            </a:extLst>
          </p:cNvPr>
          <p:cNvSpPr/>
          <p:nvPr/>
        </p:nvSpPr>
        <p:spPr>
          <a:xfrm>
            <a:off x="1057143" y="489222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1463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DD21DDB-095E-4037-BC90-AB185E6CB15B}"/>
              </a:ext>
            </a:extLst>
          </p:cNvPr>
          <p:cNvSpPr/>
          <p:nvPr/>
        </p:nvSpPr>
        <p:spPr>
          <a:xfrm>
            <a:off x="505460" y="841079"/>
            <a:ext cx="10865692" cy="5614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二、根据首字母或中文提示完成句子。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swimming on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2.It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there.Let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the tree.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3.Look at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sky.The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like a flower.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4.Eating vegetables can help you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保持健康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065FD5A-75CB-4885-B134-561A8BDFBC61}"/>
              </a:ext>
            </a:extLst>
          </p:cNvPr>
          <p:cNvSpPr/>
          <p:nvPr/>
        </p:nvSpPr>
        <p:spPr>
          <a:xfrm>
            <a:off x="2290151" y="2043863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ucks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3F7F818-ADC1-43FF-930E-AFA249F85C16}"/>
              </a:ext>
            </a:extLst>
          </p:cNvPr>
          <p:cNvSpPr/>
          <p:nvPr/>
        </p:nvSpPr>
        <p:spPr>
          <a:xfrm>
            <a:off x="8220678" y="2052915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A7338FB-65DB-4DBE-B342-6197BD2EE5FB}"/>
              </a:ext>
            </a:extLst>
          </p:cNvPr>
          <p:cNvSpPr/>
          <p:nvPr/>
        </p:nvSpPr>
        <p:spPr>
          <a:xfrm>
            <a:off x="2177153" y="2990716"/>
            <a:ext cx="5485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FFE5584-E4E4-4B28-9732-510488658EFE}"/>
              </a:ext>
            </a:extLst>
          </p:cNvPr>
          <p:cNvSpPr/>
          <p:nvPr/>
        </p:nvSpPr>
        <p:spPr>
          <a:xfrm>
            <a:off x="6890181" y="29874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511BC88-3F9B-4D6E-9CAD-A49DCAFB1A8E}"/>
              </a:ext>
            </a:extLst>
          </p:cNvPr>
          <p:cNvSpPr/>
          <p:nvPr/>
        </p:nvSpPr>
        <p:spPr>
          <a:xfrm>
            <a:off x="5002902" y="3917930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loud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76DFCD7-7CE2-409E-92DC-9FB4DEC87C29}"/>
              </a:ext>
            </a:extLst>
          </p:cNvPr>
          <p:cNvSpPr/>
          <p:nvPr/>
        </p:nvSpPr>
        <p:spPr>
          <a:xfrm>
            <a:off x="7212069" y="3919208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2558E37-987F-43BF-84F7-7053199C4710}"/>
              </a:ext>
            </a:extLst>
          </p:cNvPr>
          <p:cNvSpPr/>
          <p:nvPr/>
        </p:nvSpPr>
        <p:spPr>
          <a:xfrm>
            <a:off x="6827988" y="4851009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A7AC6C0-B0CA-49E0-86F0-1290BD9B199C}"/>
              </a:ext>
            </a:extLst>
          </p:cNvPr>
          <p:cNvSpPr/>
          <p:nvPr/>
        </p:nvSpPr>
        <p:spPr>
          <a:xfrm>
            <a:off x="8781466" y="4851009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833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DD21DDB-095E-4037-BC90-AB185E6CB15B}"/>
              </a:ext>
            </a:extLst>
          </p:cNvPr>
          <p:cNvSpPr/>
          <p:nvPr/>
        </p:nvSpPr>
        <p:spPr>
          <a:xfrm>
            <a:off x="505460" y="841079"/>
            <a:ext cx="10865692" cy="3730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5.Let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park today.(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让我们今天在公园里举行野餐吧。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6.We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 going to eat lunch at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我们准备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点半吃午餐。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A71128E-2C2C-4BC3-A5B7-00296A317DF8}"/>
              </a:ext>
            </a:extLst>
          </p:cNvPr>
          <p:cNvSpPr/>
          <p:nvPr/>
        </p:nvSpPr>
        <p:spPr>
          <a:xfrm>
            <a:off x="2241911" y="1088019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38D582D-D133-4E9A-B905-991320B8412C}"/>
              </a:ext>
            </a:extLst>
          </p:cNvPr>
          <p:cNvSpPr/>
          <p:nvPr/>
        </p:nvSpPr>
        <p:spPr>
          <a:xfrm>
            <a:off x="4213687" y="1097072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A39B7BE-43C3-431F-A2FB-3096425DEFD0}"/>
              </a:ext>
            </a:extLst>
          </p:cNvPr>
          <p:cNvSpPr/>
          <p:nvPr/>
        </p:nvSpPr>
        <p:spPr>
          <a:xfrm>
            <a:off x="5573590" y="1097072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picnic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370B593-F75B-45C5-BC33-ECB20142A68B}"/>
              </a:ext>
            </a:extLst>
          </p:cNvPr>
          <p:cNvSpPr/>
          <p:nvPr/>
        </p:nvSpPr>
        <p:spPr>
          <a:xfrm>
            <a:off x="6008687" y="2962422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half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C6B4FB3-D247-4F1E-8E64-8CD23E631082}"/>
              </a:ext>
            </a:extLst>
          </p:cNvPr>
          <p:cNvSpPr/>
          <p:nvPr/>
        </p:nvSpPr>
        <p:spPr>
          <a:xfrm>
            <a:off x="7652623" y="2962422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8F2749D-C3DB-49B7-A748-298753077B38}"/>
              </a:ext>
            </a:extLst>
          </p:cNvPr>
          <p:cNvSpPr/>
          <p:nvPr/>
        </p:nvSpPr>
        <p:spPr>
          <a:xfrm>
            <a:off x="9320605" y="2953369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twelve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2158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1F9C98B-1FF8-4E43-A956-0C72B3D7EC4C}"/>
              </a:ext>
            </a:extLst>
          </p:cNvPr>
          <p:cNvSpPr/>
          <p:nvPr/>
        </p:nvSpPr>
        <p:spPr>
          <a:xfrm>
            <a:off x="505460" y="861094"/>
            <a:ext cx="11006454" cy="4720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)1.Look at the dark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clouds.It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A.rainy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B.rain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C.raining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)2.Look!My brother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TV with Tom.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A.is going to watch	       B.is watching	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C.watches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FE392E8-6617-415C-A403-92AAFEB288C9}"/>
              </a:ext>
            </a:extLst>
          </p:cNvPr>
          <p:cNvSpPr/>
          <p:nvPr/>
        </p:nvSpPr>
        <p:spPr>
          <a:xfrm>
            <a:off x="1042151" y="180847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B3D9E31-19BB-407E-99C4-76505345F503}"/>
              </a:ext>
            </a:extLst>
          </p:cNvPr>
          <p:cNvSpPr/>
          <p:nvPr/>
        </p:nvSpPr>
        <p:spPr>
          <a:xfrm>
            <a:off x="1051204" y="340184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2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1F9C98B-1FF8-4E43-A956-0C72B3D7EC4C}"/>
              </a:ext>
            </a:extLst>
          </p:cNvPr>
          <p:cNvSpPr/>
          <p:nvPr/>
        </p:nvSpPr>
        <p:spPr>
          <a:xfrm>
            <a:off x="505460" y="861094"/>
            <a:ext cx="11309312" cy="6289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)3.—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you going to get up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morning?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—At 6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A.When;in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B.Where;at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C.How;on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)4.“The duck knows first when the river becomes(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变得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warm in spring”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对应的诗句是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一江春水向东流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B.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正是河豚欲上时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春江水暖鸭先知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1D6CDD9-0B07-4713-AE92-839D3A17D759}"/>
              </a:ext>
            </a:extLst>
          </p:cNvPr>
          <p:cNvSpPr/>
          <p:nvPr/>
        </p:nvSpPr>
        <p:spPr>
          <a:xfrm>
            <a:off x="956865" y="1056522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6B451CE-9746-414C-99D7-BC1ED6AFB53C}"/>
              </a:ext>
            </a:extLst>
          </p:cNvPr>
          <p:cNvSpPr/>
          <p:nvPr/>
        </p:nvSpPr>
        <p:spPr>
          <a:xfrm>
            <a:off x="1011367" y="34035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3744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1F9C98B-1FF8-4E43-A956-0C72B3D7EC4C}"/>
              </a:ext>
            </a:extLst>
          </p:cNvPr>
          <p:cNvSpPr/>
          <p:nvPr/>
        </p:nvSpPr>
        <p:spPr>
          <a:xfrm>
            <a:off x="505460" y="861094"/>
            <a:ext cx="11006454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)5.Look,there are some ducks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pond.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A.of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 B.in	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C.on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)6.Let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together.It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8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am now.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A.have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breakfast	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B.have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lunch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C.have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dinner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D35856E-2FE2-41DD-A3F2-A2C77CA93582}"/>
              </a:ext>
            </a:extLst>
          </p:cNvPr>
          <p:cNvSpPr/>
          <p:nvPr/>
        </p:nvSpPr>
        <p:spPr>
          <a:xfrm>
            <a:off x="1170866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0A446CC-0C27-4611-995D-4789F10E815F}"/>
              </a:ext>
            </a:extLst>
          </p:cNvPr>
          <p:cNvSpPr/>
          <p:nvPr/>
        </p:nvSpPr>
        <p:spPr>
          <a:xfrm>
            <a:off x="1161629" y="2614230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569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1F9C98B-1FF8-4E43-A956-0C72B3D7EC4C}"/>
              </a:ext>
            </a:extLst>
          </p:cNvPr>
          <p:cNvSpPr/>
          <p:nvPr/>
        </p:nvSpPr>
        <p:spPr>
          <a:xfrm>
            <a:off x="505460" y="861094"/>
            <a:ext cx="11006454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)7.The moon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boat.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A.look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like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B.looks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like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C.looks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)8.They are going to play football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A.last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week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B.yesterday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C.tomorrow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4DA3B51-8B8E-4E60-9C46-CBBC2FD44343}"/>
              </a:ext>
            </a:extLst>
          </p:cNvPr>
          <p:cNvSpPr/>
          <p:nvPr/>
        </p:nvSpPr>
        <p:spPr>
          <a:xfrm>
            <a:off x="1051205" y="10365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4E57552-0F54-43EE-8B93-C494A7C8C168}"/>
              </a:ext>
            </a:extLst>
          </p:cNvPr>
          <p:cNvSpPr/>
          <p:nvPr/>
        </p:nvSpPr>
        <p:spPr>
          <a:xfrm>
            <a:off x="1143707" y="26323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002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1158</Words>
  <Application>Microsoft Office PowerPoint</Application>
  <PresentationFormat>宽屏</PresentationFormat>
  <Paragraphs>197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方正大标宋简体</vt:lpstr>
      <vt:lpstr>方正小标宋_GBK</vt:lpstr>
      <vt:lpstr>Calibri</vt:lpstr>
      <vt:lpstr>微软雅黑</vt:lpstr>
      <vt:lpstr>方正大标宋_GBK</vt:lpstr>
      <vt:lpstr>NEU-BZ</vt:lpstr>
      <vt:lpstr>Wingdings</vt:lpstr>
      <vt:lpstr>Arial</vt:lpstr>
      <vt:lpstr>Times New Roman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263</cp:revision>
  <dcterms:created xsi:type="dcterms:W3CDTF">2019-06-19T02:08:00Z</dcterms:created>
  <dcterms:modified xsi:type="dcterms:W3CDTF">2014-01-20T09:08:21Z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