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9" r:id="rId5"/>
    <p:sldId id="529" r:id="rId6"/>
    <p:sldId id="540" r:id="rId7"/>
    <p:sldId id="530" r:id="rId8"/>
    <p:sldId id="541" r:id="rId9"/>
    <p:sldId id="542" r:id="rId10"/>
    <p:sldId id="531" r:id="rId11"/>
    <p:sldId id="547" r:id="rId12"/>
    <p:sldId id="532" r:id="rId13"/>
    <p:sldId id="548" r:id="rId14"/>
    <p:sldId id="533" r:id="rId15"/>
    <p:sldId id="543" r:id="rId16"/>
    <p:sldId id="544" r:id="rId17"/>
    <p:sldId id="549" r:id="rId18"/>
    <p:sldId id="550" r:id="rId19"/>
    <p:sldId id="551" r:id="rId20"/>
    <p:sldId id="545" r:id="rId21"/>
    <p:sldId id="546" r:id="rId22"/>
    <p:sldId id="552" r:id="rId23"/>
    <p:sldId id="526" r:id="rId24"/>
    <p:sldId id="553" r:id="rId25"/>
    <p:sldId id="554" r:id="rId26"/>
    <p:sldId id="427" r:id="rId27"/>
  </p:sldIdLst>
  <p:sldSz cx="12192000" cy="6858000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方正大标宋_GBK" panose="03000509000000000000" pitchFamily="65" charset="-122"/>
      <p:regular r:id="rId32"/>
    </p:embeddedFont>
    <p:embeddedFont>
      <p:font typeface="方正大标宋简体" panose="02000000000000000000" pitchFamily="2" charset="-122"/>
      <p:regular r:id="rId33"/>
    </p:embeddedFont>
    <p:embeddedFont>
      <p:font typeface="方正隶变_GBK" panose="03000509000000000000" pitchFamily="65" charset="-122"/>
      <p:regular r:id="rId34"/>
    </p:embeddedFont>
    <p:embeddedFont>
      <p:font typeface="方正小标宋_GBK" panose="03000509000000000000" pitchFamily="65" charset="-122"/>
      <p:regular r:id="rId35"/>
    </p:embeddedFont>
    <p:embeddedFont>
      <p:font typeface="微软雅黑" panose="020B0503020204020204" pitchFamily="34" charset="-122"/>
      <p:regular r:id="rId36"/>
      <p:bold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1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image" Target="../media/image15.T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Unit 2</a:t>
            </a:r>
            <a:r>
              <a:rPr lang="zh-CN" altLang="en-US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　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 Why are you wearing a hat?</a:t>
            </a:r>
            <a:endParaRPr lang="zh-CN" altLang="en-US" sz="6000" spc="-3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F5A88B4-0EC8-478C-90E1-6771504795FE}"/>
              </a:ext>
            </a:extLst>
          </p:cNvPr>
          <p:cNvSpPr/>
          <p:nvPr/>
        </p:nvSpPr>
        <p:spPr>
          <a:xfrm>
            <a:off x="505460" y="841079"/>
            <a:ext cx="10901906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he crying?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—Because he can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find his mother.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go to the theatre yesterday?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—I went there by bus.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275DFF8-06AA-4CAF-8F35-B63AC142C270}"/>
              </a:ext>
            </a:extLst>
          </p:cNvPr>
          <p:cNvSpPr/>
          <p:nvPr/>
        </p:nvSpPr>
        <p:spPr>
          <a:xfrm>
            <a:off x="1810818" y="982619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38B70DD-0285-4176-A7BB-993FE09C4A25}"/>
              </a:ext>
            </a:extLst>
          </p:cNvPr>
          <p:cNvSpPr/>
          <p:nvPr/>
        </p:nvSpPr>
        <p:spPr>
          <a:xfrm>
            <a:off x="1819871" y="2549112"/>
            <a:ext cx="10310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159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4D03BE7-0790-4AC3-8B4F-34958204A5AB}"/>
              </a:ext>
            </a:extLst>
          </p:cNvPr>
          <p:cNvSpPr/>
          <p:nvPr/>
        </p:nvSpPr>
        <p:spPr>
          <a:xfrm>
            <a:off x="505459" y="841080"/>
            <a:ext cx="11006455" cy="5486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六、选择合适的句子补全对话。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Amy:Hello,Linda.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Linda:I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wearing a T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shirt.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Linda:Because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going to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play football.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 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0313916-3881-4472-8C0C-C1CD53C66DF5}"/>
              </a:ext>
            </a:extLst>
          </p:cNvPr>
          <p:cNvSpPr/>
          <p:nvPr/>
        </p:nvSpPr>
        <p:spPr>
          <a:xfrm>
            <a:off x="5878721" y="1809559"/>
            <a:ext cx="5784758" cy="359592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A.Who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going there with you?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wearing?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wearing a T</a:t>
            </a:r>
            <a:r>
              <a:rPr lang="en-US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shirt?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weather like today?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play 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football? 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F8ACDDB-24A6-4875-9E75-59F69E209C10}"/>
              </a:ext>
            </a:extLst>
          </p:cNvPr>
          <p:cNvSpPr/>
          <p:nvPr/>
        </p:nvSpPr>
        <p:spPr>
          <a:xfrm>
            <a:off x="4400987" y="17643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DC7DA44-501D-4547-86AE-154F7419C909}"/>
              </a:ext>
            </a:extLst>
          </p:cNvPr>
          <p:cNvSpPr/>
          <p:nvPr/>
        </p:nvSpPr>
        <p:spPr>
          <a:xfrm>
            <a:off x="2282976" y="3329455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7CE3DC3-A9F3-43CB-AE9F-99D77E9FA439}"/>
              </a:ext>
            </a:extLst>
          </p:cNvPr>
          <p:cNvSpPr/>
          <p:nvPr/>
        </p:nvSpPr>
        <p:spPr>
          <a:xfrm>
            <a:off x="2307321" y="565151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48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4D03BE7-0790-4AC3-8B4F-34958204A5AB}"/>
              </a:ext>
            </a:extLst>
          </p:cNvPr>
          <p:cNvSpPr/>
          <p:nvPr/>
        </p:nvSpPr>
        <p:spPr>
          <a:xfrm>
            <a:off x="505459" y="841080"/>
            <a:ext cx="11006455" cy="54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Linda:I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the park.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Linda:Tom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John.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Linda:It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sunny.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0313916-3881-4472-8C0C-C1CD53C66DF5}"/>
              </a:ext>
            </a:extLst>
          </p:cNvPr>
          <p:cNvSpPr/>
          <p:nvPr/>
        </p:nvSpPr>
        <p:spPr>
          <a:xfrm>
            <a:off x="5090878" y="2214861"/>
            <a:ext cx="5784758" cy="359592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A.Who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going there with you?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wearing?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wearing a T</a:t>
            </a:r>
            <a:r>
              <a:rPr lang="en-US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shirt?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weather like today?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play 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football? 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ECCE4C6-6F28-4659-B3C8-E541BAB28931}"/>
              </a:ext>
            </a:extLst>
          </p:cNvPr>
          <p:cNvSpPr/>
          <p:nvPr/>
        </p:nvSpPr>
        <p:spPr>
          <a:xfrm>
            <a:off x="2347518" y="17632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1AF1F29-0EEB-4C54-A68F-FBD63210ADE7}"/>
              </a:ext>
            </a:extLst>
          </p:cNvPr>
          <p:cNvSpPr/>
          <p:nvPr/>
        </p:nvSpPr>
        <p:spPr>
          <a:xfrm>
            <a:off x="2231472" y="33008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6BCCC55-D8A3-49D5-91D5-AF2693962398}"/>
              </a:ext>
            </a:extLst>
          </p:cNvPr>
          <p:cNvSpPr/>
          <p:nvPr/>
        </p:nvSpPr>
        <p:spPr>
          <a:xfrm>
            <a:off x="496406" y="821067"/>
            <a:ext cx="10612195" cy="5922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</a:t>
            </a:r>
            <a:r>
              <a:rPr lang="zh-CN" altLang="zh-CN" sz="32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情境一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:Kids</a:t>
            </a:r>
            <a:r>
              <a:rPr lang="en-US" altLang="zh-CN" sz="32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weekends...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 like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weekends,because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can do some interesting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things.But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Wilson doesn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like weekends because she has five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kids.They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have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plans.Mrs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Wilson helps them do what they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like.Tom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wearing a T</a:t>
            </a:r>
            <a:r>
              <a:rPr lang="en-US" altLang="zh-CN" sz="32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shirt.Why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Tom wearing a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200" dirty="0" err="1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shirt?Because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 going to play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baseball.How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Lucy?She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wearing a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skirt.She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going to Amy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birthday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party.Why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John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shouting?Because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can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find his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cap.Look!Why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81080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6BCCC55-D8A3-49D5-91D5-AF2693962398}"/>
              </a:ext>
            </a:extLst>
          </p:cNvPr>
          <p:cNvSpPr/>
          <p:nvPr/>
        </p:nvSpPr>
        <p:spPr>
          <a:xfrm>
            <a:off x="496406" y="821067"/>
            <a:ext cx="10929067" cy="2968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 brother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unhappy?Because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 hungry and wants to eat a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hamburger.But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why is Lisa wearing a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dress?Because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is going to the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supermarket.Mrs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Wilson asks her to buy a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cup.And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says “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beizi”in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Chinese.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5290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64309B3-D39D-4DC1-BF0D-5B47D60965A1}"/>
              </a:ext>
            </a:extLst>
          </p:cNvPr>
          <p:cNvSpPr/>
          <p:nvPr/>
        </p:nvSpPr>
        <p:spPr>
          <a:xfrm>
            <a:off x="368191" y="883903"/>
            <a:ext cx="5320687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根据短文内容连线。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8901C3E-D876-44D5-915F-A498280768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191" y="1714314"/>
            <a:ext cx="10876213" cy="4180966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83906F7-2943-419E-A461-08E593B8C63A}"/>
              </a:ext>
            </a:extLst>
          </p:cNvPr>
          <p:cNvCxnSpPr>
            <a:cxnSpLocks/>
          </p:cNvCxnSpPr>
          <p:nvPr/>
        </p:nvCxnSpPr>
        <p:spPr>
          <a:xfrm>
            <a:off x="1169680" y="3412354"/>
            <a:ext cx="9178431" cy="1041951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FED5561-3183-434A-9778-016BDD7961F0}"/>
              </a:ext>
            </a:extLst>
          </p:cNvPr>
          <p:cNvCxnSpPr>
            <a:cxnSpLocks/>
          </p:cNvCxnSpPr>
          <p:nvPr/>
        </p:nvCxnSpPr>
        <p:spPr>
          <a:xfrm flipH="1">
            <a:off x="1169680" y="3412354"/>
            <a:ext cx="2290526" cy="104195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ABE131D-6D02-485C-880D-940AC670B5EF}"/>
              </a:ext>
            </a:extLst>
          </p:cNvPr>
          <p:cNvCxnSpPr>
            <a:cxnSpLocks/>
          </p:cNvCxnSpPr>
          <p:nvPr/>
        </p:nvCxnSpPr>
        <p:spPr>
          <a:xfrm flipH="1">
            <a:off x="3376943" y="3392340"/>
            <a:ext cx="2429354" cy="106196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20E5B5F-59E9-487C-B5CA-F1BC8EBDCC12}"/>
              </a:ext>
            </a:extLst>
          </p:cNvPr>
          <p:cNvCxnSpPr>
            <a:cxnSpLocks/>
          </p:cNvCxnSpPr>
          <p:nvPr/>
        </p:nvCxnSpPr>
        <p:spPr>
          <a:xfrm>
            <a:off x="8068150" y="3385050"/>
            <a:ext cx="0" cy="108926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4784773-8A01-48BA-BCC6-8A3CDB3596F9}"/>
              </a:ext>
            </a:extLst>
          </p:cNvPr>
          <p:cNvCxnSpPr>
            <a:cxnSpLocks/>
          </p:cNvCxnSpPr>
          <p:nvPr/>
        </p:nvCxnSpPr>
        <p:spPr>
          <a:xfrm flipH="1">
            <a:off x="5806297" y="3412354"/>
            <a:ext cx="4607944" cy="1061965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371140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5DE2A81-B3B2-46B4-ACED-4512900F7AD7}"/>
              </a:ext>
            </a:extLst>
          </p:cNvPr>
          <p:cNvSpPr/>
          <p:nvPr/>
        </p:nvSpPr>
        <p:spPr>
          <a:xfrm>
            <a:off x="505460" y="861094"/>
            <a:ext cx="10901906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根据短文内容判断正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Wilson has five children.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 like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weekends,because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don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go to school.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 is going to Amy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birthday party.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 is angry because he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hungry.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15F9D3C-DDA0-4592-A3E2-F3C25749D6BC}"/>
              </a:ext>
            </a:extLst>
          </p:cNvPr>
          <p:cNvSpPr/>
          <p:nvPr/>
        </p:nvSpPr>
        <p:spPr>
          <a:xfrm>
            <a:off x="1083301" y="18175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03899BB-5B22-4BE7-8B09-865E40F833DF}"/>
              </a:ext>
            </a:extLst>
          </p:cNvPr>
          <p:cNvSpPr/>
          <p:nvPr/>
        </p:nvSpPr>
        <p:spPr>
          <a:xfrm>
            <a:off x="1122485" y="261046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5EB2A1D-5552-41CA-916F-023753260AFA}"/>
              </a:ext>
            </a:extLst>
          </p:cNvPr>
          <p:cNvSpPr/>
          <p:nvPr/>
        </p:nvSpPr>
        <p:spPr>
          <a:xfrm>
            <a:off x="1122485" y="418244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4C16C77-BA9C-42A4-9568-D6303EAA15AF}"/>
              </a:ext>
            </a:extLst>
          </p:cNvPr>
          <p:cNvSpPr/>
          <p:nvPr/>
        </p:nvSpPr>
        <p:spPr>
          <a:xfrm>
            <a:off x="1163869" y="497729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8829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5DE2A81-B3B2-46B4-ACED-4512900F7AD7}"/>
              </a:ext>
            </a:extLst>
          </p:cNvPr>
          <p:cNvSpPr/>
          <p:nvPr/>
        </p:nvSpPr>
        <p:spPr>
          <a:xfrm>
            <a:off x="505460" y="861094"/>
            <a:ext cx="10901906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情境二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:One</a:t>
            </a:r>
            <a:r>
              <a:rPr lang="en-US" altLang="zh-CN" sz="34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</a:t>
            </a:r>
            <a:r>
              <a:rPr lang="en-US" altLang="zh-CN" sz="34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later...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hour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later,Lisa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came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back.She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carried a 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quilt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gave the quilt to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Wilson and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said,“Here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your ‘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beizi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’.”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Wilson asks, “Why did you buy a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quilt?I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just want a cup.” “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made a mistake with the word ‘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beizi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’,” Lisa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said.“It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easy to make mistakes with Chinese words.”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64131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5DE2A81-B3B2-46B4-ACED-4512900F7AD7}"/>
              </a:ext>
            </a:extLst>
          </p:cNvPr>
          <p:cNvSpPr/>
          <p:nvPr/>
        </p:nvSpPr>
        <p:spPr>
          <a:xfrm>
            <a:off x="505460" y="861094"/>
            <a:ext cx="10901906" cy="3935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判断句子正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Wilson bought a quilt for Lisa at the supermarket.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Lisa made a mistake with the word “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beizi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BE9047A-85DA-401D-9B59-6107512AD0FF}"/>
              </a:ext>
            </a:extLst>
          </p:cNvPr>
          <p:cNvSpPr/>
          <p:nvPr/>
        </p:nvSpPr>
        <p:spPr>
          <a:xfrm>
            <a:off x="1194911" y="183563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930AF0F-247D-4B9F-8029-5883C0C9C87F}"/>
              </a:ext>
            </a:extLst>
          </p:cNvPr>
          <p:cNvSpPr/>
          <p:nvPr/>
        </p:nvSpPr>
        <p:spPr>
          <a:xfrm>
            <a:off x="1168053" y="331604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67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5DE2A81-B3B2-46B4-ACED-4512900F7AD7}"/>
              </a:ext>
            </a:extLst>
          </p:cNvPr>
          <p:cNvSpPr/>
          <p:nvPr/>
        </p:nvSpPr>
        <p:spPr>
          <a:xfrm>
            <a:off x="505460" y="861094"/>
            <a:ext cx="10901906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选择正确的答案。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Wilson wanted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A.cup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B.cap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C.quilt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 Lisa buy a cup for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Wilson?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did.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B.No,he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	    C.I don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know.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the Chinese meaning of the word “quilt”?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茶杯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B.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C.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礼服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C9053C5-6713-4C43-9142-F32D18DFF71F}"/>
              </a:ext>
            </a:extLst>
          </p:cNvPr>
          <p:cNvSpPr/>
          <p:nvPr/>
        </p:nvSpPr>
        <p:spPr>
          <a:xfrm>
            <a:off x="1122631" y="18265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6158441-6CBA-4217-ADA1-D196BA044B40}"/>
              </a:ext>
            </a:extLst>
          </p:cNvPr>
          <p:cNvSpPr/>
          <p:nvPr/>
        </p:nvSpPr>
        <p:spPr>
          <a:xfrm>
            <a:off x="1016596" y="3389509"/>
            <a:ext cx="692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63A2DF2-7412-4D06-AF67-6454D14E0377}"/>
              </a:ext>
            </a:extLst>
          </p:cNvPr>
          <p:cNvSpPr/>
          <p:nvPr/>
        </p:nvSpPr>
        <p:spPr>
          <a:xfrm>
            <a:off x="1122631" y="495244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089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719747F-7FCF-456A-BF47-61893881E05D}"/>
              </a:ext>
            </a:extLst>
          </p:cNvPr>
          <p:cNvSpPr/>
          <p:nvPr/>
        </p:nvSpPr>
        <p:spPr>
          <a:xfrm>
            <a:off x="546967" y="1646457"/>
            <a:ext cx="11098065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一、根据提示将下列单词分类。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填选项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1.Weather: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2.Clothes: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3.Places: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 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BEB6AB2-F8ED-404D-B110-DF3E6EC5C992}"/>
              </a:ext>
            </a:extLst>
          </p:cNvPr>
          <p:cNvSpPr/>
          <p:nvPr/>
        </p:nvSpPr>
        <p:spPr>
          <a:xfrm>
            <a:off x="706169" y="2833732"/>
            <a:ext cx="10805745" cy="1490729"/>
          </a:xfrm>
          <a:prstGeom prst="rect">
            <a:avLst/>
          </a:prstGeom>
          <a:ln w="19050">
            <a:solidFill>
              <a:schemeClr val="tx1"/>
            </a:solidFill>
            <a:prstDash val="sysDash"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A.Raincoat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B.rainy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C.warm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D.theatre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E.dress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F.park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G.Playground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H.sweater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I.shirt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J.windy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K.sunny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L.school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980912E-359E-4BC5-B89A-F9EC76DD6CB1}"/>
              </a:ext>
            </a:extLst>
          </p:cNvPr>
          <p:cNvSpPr/>
          <p:nvPr/>
        </p:nvSpPr>
        <p:spPr>
          <a:xfrm>
            <a:off x="2880908" y="4894713"/>
            <a:ext cx="20120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54BF839-7E9A-4247-A449-82F476066C59}"/>
              </a:ext>
            </a:extLst>
          </p:cNvPr>
          <p:cNvSpPr/>
          <p:nvPr/>
        </p:nvSpPr>
        <p:spPr>
          <a:xfrm>
            <a:off x="8291767" y="4903766"/>
            <a:ext cx="196399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73029E7-25CB-4D91-BBB1-AC3F906DB6EA}"/>
              </a:ext>
            </a:extLst>
          </p:cNvPr>
          <p:cNvSpPr/>
          <p:nvPr/>
        </p:nvSpPr>
        <p:spPr>
          <a:xfrm>
            <a:off x="2681109" y="5663141"/>
            <a:ext cx="20842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295AD41-CA6A-4337-B872-C9D57E47E4E1}"/>
              </a:ext>
            </a:extLst>
          </p:cNvPr>
          <p:cNvSpPr/>
          <p:nvPr/>
        </p:nvSpPr>
        <p:spPr>
          <a:xfrm>
            <a:off x="407405" y="841079"/>
            <a:ext cx="11104509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情境三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:Amy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birthday...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书面表达。假如你是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的生日那天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你们都做了些什么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请你根据所给提示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写一篇短文向大家介绍一下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生日那天你们的活动吧。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61621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0093E12B-B5D4-46E1-ACA1-39C293854A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41569"/>
              </p:ext>
            </p:extLst>
          </p:nvPr>
        </p:nvGraphicFramePr>
        <p:xfrm>
          <a:off x="570367" y="966421"/>
          <a:ext cx="11244405" cy="5117495"/>
        </p:xfrm>
        <a:graphic>
          <a:graphicData uri="http://schemas.openxmlformats.org/drawingml/2006/table">
            <a:tbl>
              <a:tblPr firstRow="1" firstCol="1" bandRow="1"/>
              <a:tblGrid>
                <a:gridCol w="2431455">
                  <a:extLst>
                    <a:ext uri="{9D8B030D-6E8A-4147-A177-3AD203B41FA5}">
                      <a16:colId xmlns:a16="http://schemas.microsoft.com/office/drawing/2014/main" val="2619569968"/>
                    </a:ext>
                  </a:extLst>
                </a:gridCol>
                <a:gridCol w="3039319">
                  <a:extLst>
                    <a:ext uri="{9D8B030D-6E8A-4147-A177-3AD203B41FA5}">
                      <a16:colId xmlns:a16="http://schemas.microsoft.com/office/drawing/2014/main" val="4278084632"/>
                    </a:ext>
                  </a:extLst>
                </a:gridCol>
                <a:gridCol w="2431455">
                  <a:extLst>
                    <a:ext uri="{9D8B030D-6E8A-4147-A177-3AD203B41FA5}">
                      <a16:colId xmlns:a16="http://schemas.microsoft.com/office/drawing/2014/main" val="2618473376"/>
                    </a:ext>
                  </a:extLst>
                </a:gridCol>
                <a:gridCol w="3342176">
                  <a:extLst>
                    <a:ext uri="{9D8B030D-6E8A-4147-A177-3AD203B41FA5}">
                      <a16:colId xmlns:a16="http://schemas.microsoft.com/office/drawing/2014/main" val="3309044567"/>
                    </a:ext>
                  </a:extLst>
                </a:gridCol>
              </a:tblGrid>
              <a:tr h="25036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the morning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noon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19443"/>
                  </a:ext>
                </a:extLst>
              </a:tr>
              <a:tr h="26138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the afternoon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the evening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736898"/>
                  </a:ext>
                </a:extLst>
              </a:tr>
            </a:tbl>
          </a:graphicData>
        </a:graphic>
      </p:graphicFrame>
      <p:pic>
        <p:nvPicPr>
          <p:cNvPr id="1028" name="image230.jpeg">
            <a:extLst>
              <a:ext uri="{FF2B5EF4-FFF2-40B4-BE49-F238E27FC236}">
                <a16:creationId xmlns:a16="http://schemas.microsoft.com/office/drawing/2014/main" id="{A644F38D-A1EA-4EBB-A662-DE5FAA326B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481" y="1371948"/>
            <a:ext cx="2561365" cy="1536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image231.jpeg">
            <a:extLst>
              <a:ext uri="{FF2B5EF4-FFF2-40B4-BE49-F238E27FC236}">
                <a16:creationId xmlns:a16="http://schemas.microsoft.com/office/drawing/2014/main" id="{F882D80A-E3CE-4FFB-9E13-B46F8DA814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028" y="1344285"/>
            <a:ext cx="3173998" cy="175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232.jpeg">
            <a:extLst>
              <a:ext uri="{FF2B5EF4-FFF2-40B4-BE49-F238E27FC236}">
                <a16:creationId xmlns:a16="http://schemas.microsoft.com/office/drawing/2014/main" id="{3760B4C6-A4FD-48A2-9CC7-C60C95A69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702" y="4074673"/>
            <a:ext cx="2281944" cy="1536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233.jpeg">
            <a:extLst>
              <a:ext uri="{FF2B5EF4-FFF2-40B4-BE49-F238E27FC236}">
                <a16:creationId xmlns:a16="http://schemas.microsoft.com/office/drawing/2014/main" id="{824EC41A-1BA3-40D2-9279-AEB9EB1E08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3277" y="3998762"/>
            <a:ext cx="2395259" cy="1690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20890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B0DE29F-4DED-4434-B8D6-85E6315A6378}"/>
              </a:ext>
            </a:extLst>
          </p:cNvPr>
          <p:cNvSpPr/>
          <p:nvPr/>
        </p:nvSpPr>
        <p:spPr>
          <a:xfrm>
            <a:off x="570367" y="841079"/>
            <a:ext cx="1100645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Yesterday was Amy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birthday.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61B3F45-B487-46F6-A667-D7411D880CED}"/>
              </a:ext>
            </a:extLst>
          </p:cNvPr>
          <p:cNvSpPr/>
          <p:nvPr/>
        </p:nvSpPr>
        <p:spPr>
          <a:xfrm>
            <a:off x="706169" y="862087"/>
            <a:ext cx="11126710" cy="470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In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morning,we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zoo.Then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lunch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family.In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afternoon,Amy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cleaned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house.Her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her.In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evening,she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party.Many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party.We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danced.We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together.We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too.We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291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915743"/>
            <a:ext cx="3515083" cy="6464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7BE4903-D528-4AB8-A378-99030B7AD3AE}"/>
              </a:ext>
            </a:extLst>
          </p:cNvPr>
          <p:cNvSpPr/>
          <p:nvPr/>
        </p:nvSpPr>
        <p:spPr>
          <a:xfrm>
            <a:off x="505459" y="1629747"/>
            <a:ext cx="11336474" cy="5184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选择正确的选项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补全短文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将其序号填入题前的括号里。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Jim:Where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we going to visit today?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Guide:We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going to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Great Wall this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morning,and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Ming Tombs 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十三陵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this afternoon. 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Jim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dad:Is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Great Wall far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here? 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Guide:No,it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north of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Beijing.The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Ming Tombs are also in the north of Beijing.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3658CBE-459E-4E0D-AA4B-9C0CB22C1A3A}"/>
              </a:ext>
            </a:extLst>
          </p:cNvPr>
          <p:cNvSpPr/>
          <p:nvPr/>
        </p:nvSpPr>
        <p:spPr>
          <a:xfrm>
            <a:off x="505460" y="821069"/>
            <a:ext cx="11006454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mum: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we going to the Summer Palace?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Guide:Tomorrow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morning.There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big lake and lots of interesting places in it.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Jim:We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lot about the history of China.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87298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3658CBE-459E-4E0D-AA4B-9C0CB22C1A3A}"/>
              </a:ext>
            </a:extLst>
          </p:cNvPr>
          <p:cNvSpPr/>
          <p:nvPr/>
        </p:nvSpPr>
        <p:spPr>
          <a:xfrm>
            <a:off x="505460" y="821069"/>
            <a:ext cx="11006454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)1.A.take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B.visit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C.find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)2.A.now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B.after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)3.A.to	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B.from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C.in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)4.A.When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C.How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)5.A.learn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B.learning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C.learns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BBEE4DC-449F-4ADD-B6FA-95874879C345}"/>
              </a:ext>
            </a:extLst>
          </p:cNvPr>
          <p:cNvSpPr/>
          <p:nvPr/>
        </p:nvSpPr>
        <p:spPr>
          <a:xfrm>
            <a:off x="1105525" y="10184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81FF9DE-A819-4622-A0A6-EB625C6B65F6}"/>
              </a:ext>
            </a:extLst>
          </p:cNvPr>
          <p:cNvSpPr/>
          <p:nvPr/>
        </p:nvSpPr>
        <p:spPr>
          <a:xfrm>
            <a:off x="1093658" y="18112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C5C32E5-7363-4BFC-9AE1-65C05E8812ED}"/>
              </a:ext>
            </a:extLst>
          </p:cNvPr>
          <p:cNvSpPr/>
          <p:nvPr/>
        </p:nvSpPr>
        <p:spPr>
          <a:xfrm>
            <a:off x="1090844" y="25828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EACAE18-6425-44BA-8A54-02F40740AB5D}"/>
              </a:ext>
            </a:extLst>
          </p:cNvPr>
          <p:cNvSpPr/>
          <p:nvPr/>
        </p:nvSpPr>
        <p:spPr>
          <a:xfrm>
            <a:off x="1082092" y="33272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0D2DACC-EDB7-4C5D-9C2E-B236E31DE00C}"/>
              </a:ext>
            </a:extLst>
          </p:cNvPr>
          <p:cNvSpPr/>
          <p:nvPr/>
        </p:nvSpPr>
        <p:spPr>
          <a:xfrm>
            <a:off x="1066799" y="40987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16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39649AD-A576-4F6B-AA9A-80AB2B0D2C2E}"/>
              </a:ext>
            </a:extLst>
          </p:cNvPr>
          <p:cNvSpPr/>
          <p:nvPr/>
        </p:nvSpPr>
        <p:spPr>
          <a:xfrm>
            <a:off x="505459" y="861094"/>
            <a:ext cx="11318367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you play football with your classmates?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—Because 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tired.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A.Where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)2.Tony wants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taikonaut like his father.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A.be	 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B.being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C.to be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8E0C73-529F-492B-B9EF-08A1F6F2C5C9}"/>
              </a:ext>
            </a:extLst>
          </p:cNvPr>
          <p:cNvSpPr/>
          <p:nvPr/>
        </p:nvSpPr>
        <p:spPr>
          <a:xfrm>
            <a:off x="1078366" y="182657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922D544-0AEB-485C-9513-808E2085349E}"/>
              </a:ext>
            </a:extLst>
          </p:cNvPr>
          <p:cNvSpPr/>
          <p:nvPr/>
        </p:nvSpPr>
        <p:spPr>
          <a:xfrm>
            <a:off x="1066499" y="42076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39649AD-A576-4F6B-AA9A-80AB2B0D2C2E}"/>
              </a:ext>
            </a:extLst>
          </p:cNvPr>
          <p:cNvSpPr/>
          <p:nvPr/>
        </p:nvSpPr>
        <p:spPr>
          <a:xfrm>
            <a:off x="505460" y="861094"/>
            <a:ext cx="11006454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)3.Please bring some food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picnic.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A.at	                               B.in	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C.for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)4.—Why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here?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—Because we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hide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seek.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A.do;playing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B.are;playing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C.do;play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)5.I put on my coat,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going to be cold.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A.Because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C.but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62D5930-15A4-4C27-A4F0-42CF1A6BB8E1}"/>
              </a:ext>
            </a:extLst>
          </p:cNvPr>
          <p:cNvSpPr/>
          <p:nvPr/>
        </p:nvSpPr>
        <p:spPr>
          <a:xfrm>
            <a:off x="1096470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76B32ED-8C1A-44EE-AB9E-7F192468264B}"/>
              </a:ext>
            </a:extLst>
          </p:cNvPr>
          <p:cNvSpPr/>
          <p:nvPr/>
        </p:nvSpPr>
        <p:spPr>
          <a:xfrm>
            <a:off x="1096470" y="260833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4FB17D5-4FE4-4084-ACEF-CBA0ECCFEE00}"/>
              </a:ext>
            </a:extLst>
          </p:cNvPr>
          <p:cNvSpPr/>
          <p:nvPr/>
        </p:nvSpPr>
        <p:spPr>
          <a:xfrm>
            <a:off x="1072425" y="49500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275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E9DE2C7-2EBA-4E24-BB9F-12742840DAFD}"/>
              </a:ext>
            </a:extLst>
          </p:cNvPr>
          <p:cNvSpPr/>
          <p:nvPr/>
        </p:nvSpPr>
        <p:spPr>
          <a:xfrm>
            <a:off x="505460" y="861094"/>
            <a:ext cx="11006454" cy="4580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三、根据首字母或图片提示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补全句子或对话。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1.Why are you wearing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am going to eat some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3E5384E-EAC4-4C18-BD30-2D579E5780E1}"/>
              </a:ext>
            </a:extLst>
          </p:cNvPr>
          <p:cNvSpPr/>
          <p:nvPr/>
        </p:nvSpPr>
        <p:spPr>
          <a:xfrm>
            <a:off x="5663830" y="2179664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04F3D1-B423-4170-AF8E-EAEA0775353E}"/>
              </a:ext>
            </a:extLst>
          </p:cNvPr>
          <p:cNvSpPr/>
          <p:nvPr/>
        </p:nvSpPr>
        <p:spPr>
          <a:xfrm>
            <a:off x="5534477" y="4750847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47312B9-D768-4016-84AB-A303AAC0F8BD}"/>
              </a:ext>
            </a:extLst>
          </p:cNvPr>
          <p:cNvSpPr/>
          <p:nvPr/>
        </p:nvSpPr>
        <p:spPr>
          <a:xfrm>
            <a:off x="7469240" y="4750847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184.jpeg">
            <a:extLst>
              <a:ext uri="{FF2B5EF4-FFF2-40B4-BE49-F238E27FC236}">
                <a16:creationId xmlns:a16="http://schemas.microsoft.com/office/drawing/2014/main" id="{51F5DC78-3818-4E60-A5E8-8EAC529AE6A3}"/>
              </a:ext>
            </a:extLst>
          </p:cNvPr>
          <p:cNvPicPr/>
          <p:nvPr/>
        </p:nvPicPr>
        <p:blipFill rotWithShape="1">
          <a:blip r:embed="rId4"/>
          <a:srcRect l="22518" r="15870"/>
          <a:stretch/>
        </p:blipFill>
        <p:spPr>
          <a:xfrm>
            <a:off x="7665138" y="1764957"/>
            <a:ext cx="1089566" cy="1503217"/>
          </a:xfrm>
          <a:prstGeom prst="rect">
            <a:avLst/>
          </a:prstGeom>
        </p:spPr>
      </p:pic>
      <p:pic>
        <p:nvPicPr>
          <p:cNvPr id="11" name="image185.jpeg">
            <a:extLst>
              <a:ext uri="{FF2B5EF4-FFF2-40B4-BE49-F238E27FC236}">
                <a16:creationId xmlns:a16="http://schemas.microsoft.com/office/drawing/2014/main" id="{D805A79C-35BB-4997-8C43-0A9DD18D0C7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979862" y="4327557"/>
            <a:ext cx="1948934" cy="15058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E9DE2C7-2EBA-4E24-BB9F-12742840DAFD}"/>
              </a:ext>
            </a:extLst>
          </p:cNvPr>
          <p:cNvSpPr/>
          <p:nvPr/>
        </p:nvSpPr>
        <p:spPr>
          <a:xfrm>
            <a:off x="505460" y="861094"/>
            <a:ext cx="11006454" cy="5614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3.—Why is he eating an apple?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—Because he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4.—Why are you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raincoat?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—Because it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going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5.—Why is 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—Because he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B333362-E30E-41AA-801E-6CDE550212DF}"/>
              </a:ext>
            </a:extLst>
          </p:cNvPr>
          <p:cNvSpPr/>
          <p:nvPr/>
        </p:nvSpPr>
        <p:spPr>
          <a:xfrm>
            <a:off x="4381137" y="2043861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ungry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353ADBC-082C-4213-BC1A-1717B039AAC4}"/>
              </a:ext>
            </a:extLst>
          </p:cNvPr>
          <p:cNvSpPr/>
          <p:nvPr/>
        </p:nvSpPr>
        <p:spPr>
          <a:xfrm>
            <a:off x="3797874" y="2998636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wearing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08E87A1-C083-415B-9155-9BB8890720CC}"/>
              </a:ext>
            </a:extLst>
          </p:cNvPr>
          <p:cNvSpPr/>
          <p:nvPr/>
        </p:nvSpPr>
        <p:spPr>
          <a:xfrm>
            <a:off x="5388374" y="3933741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83B9605-21C7-4673-ABAA-7B0B6E2FB06E}"/>
              </a:ext>
            </a:extLst>
          </p:cNvPr>
          <p:cNvSpPr/>
          <p:nvPr/>
        </p:nvSpPr>
        <p:spPr>
          <a:xfrm>
            <a:off x="3636828" y="4869380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92ADE38-C8CE-46B5-BA01-AFE9B910A88D}"/>
              </a:ext>
            </a:extLst>
          </p:cNvPr>
          <p:cNvSpPr/>
          <p:nvPr/>
        </p:nvSpPr>
        <p:spPr>
          <a:xfrm>
            <a:off x="4209845" y="5805513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186.jpeg">
            <a:extLst>
              <a:ext uri="{FF2B5EF4-FFF2-40B4-BE49-F238E27FC236}">
                <a16:creationId xmlns:a16="http://schemas.microsoft.com/office/drawing/2014/main" id="{CD142F73-A9A3-490E-8536-74420BF3E3F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418672" y="1344285"/>
            <a:ext cx="1439545" cy="1223645"/>
          </a:xfrm>
          <a:prstGeom prst="rect">
            <a:avLst/>
          </a:prstGeom>
        </p:spPr>
      </p:pic>
      <p:pic>
        <p:nvPicPr>
          <p:cNvPr id="13" name="image187.jpeg">
            <a:extLst>
              <a:ext uri="{FF2B5EF4-FFF2-40B4-BE49-F238E27FC236}">
                <a16:creationId xmlns:a16="http://schemas.microsoft.com/office/drawing/2014/main" id="{E6C3AD7D-38AD-4E5E-9F14-1F0D1EA6376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688719" y="3145523"/>
            <a:ext cx="1811981" cy="1540224"/>
          </a:xfrm>
          <a:prstGeom prst="rect">
            <a:avLst/>
          </a:prstGeom>
        </p:spPr>
      </p:pic>
      <p:pic>
        <p:nvPicPr>
          <p:cNvPr id="14" name="image188.jpeg">
            <a:extLst>
              <a:ext uri="{FF2B5EF4-FFF2-40B4-BE49-F238E27FC236}">
                <a16:creationId xmlns:a16="http://schemas.microsoft.com/office/drawing/2014/main" id="{505BC5FF-2F1F-4D77-B41E-367BCF93FA59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5838649" y="5140944"/>
            <a:ext cx="1539924" cy="13089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19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9442E0C-A07F-4814-993C-ACF1FE4ED434}"/>
              </a:ext>
            </a:extLst>
          </p:cNvPr>
          <p:cNvSpPr/>
          <p:nvPr/>
        </p:nvSpPr>
        <p:spPr>
          <a:xfrm>
            <a:off x="505460" y="861094"/>
            <a:ext cx="11517542" cy="3935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四、连词成句。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1.put, they, the, on, cups, more, laughed, and ( .)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2.is, going, it, be, to, sunny ( .)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4BBE333-997D-415B-ABFB-0805147D0562}"/>
              </a:ext>
            </a:extLst>
          </p:cNvPr>
          <p:cNvSpPr/>
          <p:nvPr/>
        </p:nvSpPr>
        <p:spPr>
          <a:xfrm>
            <a:off x="793687" y="2433607"/>
            <a:ext cx="9074589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cups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laughed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C245B06-0B06-4A0E-892A-95A32C914C9B}"/>
              </a:ext>
            </a:extLst>
          </p:cNvPr>
          <p:cNvSpPr/>
          <p:nvPr/>
        </p:nvSpPr>
        <p:spPr>
          <a:xfrm>
            <a:off x="870229" y="4138822"/>
            <a:ext cx="5138458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sunny.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9442E0C-A07F-4814-993C-ACF1FE4ED434}"/>
              </a:ext>
            </a:extLst>
          </p:cNvPr>
          <p:cNvSpPr/>
          <p:nvPr/>
        </p:nvSpPr>
        <p:spPr>
          <a:xfrm>
            <a:off x="505460" y="861094"/>
            <a:ext cx="11517542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3.I, lots, mistakes, Chinese, made, with, of, words ( .)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4.a, wearing, are, why, you, dress (?)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5.play, they, to, baseball, planned, a, game ( .)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5B0566D-14C2-46D5-A524-B09CD9711281}"/>
              </a:ext>
            </a:extLst>
          </p:cNvPr>
          <p:cNvSpPr/>
          <p:nvPr/>
        </p:nvSpPr>
        <p:spPr>
          <a:xfrm>
            <a:off x="829902" y="1682159"/>
            <a:ext cx="9654011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words.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BAB44E5-4D53-4F20-8F79-5AB040F5EFB9}"/>
              </a:ext>
            </a:extLst>
          </p:cNvPr>
          <p:cNvSpPr/>
          <p:nvPr/>
        </p:nvSpPr>
        <p:spPr>
          <a:xfrm>
            <a:off x="829902" y="3285585"/>
            <a:ext cx="8984056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wearing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dress?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BDEC5CE-5284-4AFA-9CD1-ED681910AD97}"/>
              </a:ext>
            </a:extLst>
          </p:cNvPr>
          <p:cNvSpPr/>
          <p:nvPr/>
        </p:nvSpPr>
        <p:spPr>
          <a:xfrm>
            <a:off x="685044" y="4813723"/>
            <a:ext cx="10224381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planned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baseball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677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F5A88B4-0EC8-478C-90E1-6771504795FE}"/>
              </a:ext>
            </a:extLst>
          </p:cNvPr>
          <p:cNvSpPr/>
          <p:nvPr/>
        </p:nvSpPr>
        <p:spPr>
          <a:xfrm>
            <a:off x="505460" y="841079"/>
            <a:ext cx="10901906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五、用合适的疑问词填空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完成对话。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you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going,Lily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going to the airport.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they doing?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—They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 playing hide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seek.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the supermarket?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—Tomorrow morning.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E2339BC-E945-4F43-9635-38551AF04053}"/>
              </a:ext>
            </a:extLst>
          </p:cNvPr>
          <p:cNvSpPr/>
          <p:nvPr/>
        </p:nvSpPr>
        <p:spPr>
          <a:xfrm>
            <a:off x="1810818" y="1781312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0A8513A-2FA1-493B-B26D-6933CB9A1D11}"/>
              </a:ext>
            </a:extLst>
          </p:cNvPr>
          <p:cNvSpPr/>
          <p:nvPr/>
        </p:nvSpPr>
        <p:spPr>
          <a:xfrm>
            <a:off x="1937928" y="3318991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53D0147-93DC-4500-ABD8-874A6DE71AF3}"/>
              </a:ext>
            </a:extLst>
          </p:cNvPr>
          <p:cNvSpPr/>
          <p:nvPr/>
        </p:nvSpPr>
        <p:spPr>
          <a:xfrm>
            <a:off x="1889838" y="4856670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694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1646</Words>
  <Application>Microsoft Office PowerPoint</Application>
  <PresentationFormat>宽屏</PresentationFormat>
  <Paragraphs>220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方正隶变_GBK</vt:lpstr>
      <vt:lpstr>方正大标宋简体</vt:lpstr>
      <vt:lpstr>Wingdings</vt:lpstr>
      <vt:lpstr>Arial</vt:lpstr>
      <vt:lpstr>Times New Roman</vt:lpstr>
      <vt:lpstr>方正小标宋_GBK</vt:lpstr>
      <vt:lpstr>方正大标宋_GBK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263</cp:revision>
  <dcterms:created xsi:type="dcterms:W3CDTF">2019-06-19T02:08:00Z</dcterms:created>
  <dcterms:modified xsi:type="dcterms:W3CDTF">2014-01-30T13:08:05Z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