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39" r:id="rId4"/>
    <p:sldId id="527" r:id="rId5"/>
    <p:sldId id="540" r:id="rId6"/>
    <p:sldId id="544" r:id="rId7"/>
    <p:sldId id="545" r:id="rId8"/>
    <p:sldId id="546" r:id="rId9"/>
    <p:sldId id="547" r:id="rId10"/>
    <p:sldId id="541" r:id="rId11"/>
    <p:sldId id="548" r:id="rId12"/>
    <p:sldId id="542" r:id="rId13"/>
    <p:sldId id="529" r:id="rId14"/>
    <p:sldId id="549" r:id="rId15"/>
    <p:sldId id="543" r:id="rId16"/>
    <p:sldId id="550" r:id="rId17"/>
    <p:sldId id="551" r:id="rId18"/>
    <p:sldId id="552" r:id="rId19"/>
    <p:sldId id="530" r:id="rId20"/>
    <p:sldId id="553" r:id="rId21"/>
    <p:sldId id="526" r:id="rId22"/>
    <p:sldId id="532" r:id="rId23"/>
    <p:sldId id="531" r:id="rId24"/>
    <p:sldId id="427" r:id="rId25"/>
  </p:sldIdLst>
  <p:sldSz cx="12192000" cy="6858000"/>
  <p:notesSz cx="6858000" cy="9144000"/>
  <p:embeddedFontLst>
    <p:embeddedFont>
      <p:font typeface="NEU-BZ" panose="02010600010101010101" pitchFamily="2" charset="-122"/>
      <p:regular r:id="rId26"/>
      <p:bold r:id="rId27"/>
      <p:italic r:id="rId28"/>
      <p:boldItalic r:id="rId29"/>
    </p:embeddedFont>
    <p:embeddedFont>
      <p:font typeface="方正大标宋_GBK" panose="03000509000000000000" pitchFamily="65" charset="-122"/>
      <p:regular r:id="rId30"/>
    </p:embeddedFont>
    <p:embeddedFont>
      <p:font typeface="方正大标宋简体" panose="02000000000000000000" pitchFamily="2" charset="-122"/>
      <p:regular r:id="rId31"/>
    </p:embeddedFont>
    <p:embeddedFont>
      <p:font typeface="方正隶变_GBK" panose="03000509000000000000" pitchFamily="65" charset="-122"/>
      <p:regular r:id="rId32"/>
    </p:embeddedFont>
    <p:embeddedFont>
      <p:font typeface="方正小标宋_GBK" panose="03000509000000000000" pitchFamily="65" charset="-122"/>
      <p:regular r:id="rId33"/>
    </p:embeddedFont>
    <p:embeddedFont>
      <p:font typeface="微软雅黑" panose="020B0503020204020204" pitchFamily="34" charset="-122"/>
      <p:regular r:id="rId34"/>
      <p:bold r:id="rId3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80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8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7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36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font" Target="fonts/font10.fntdata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2014/1/20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2014/1/20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image" Target="../media/image5.T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4.xml"/><Relationship Id="rId5" Type="http://schemas.openxmlformats.org/officeDocument/2006/relationships/image" Target="../media/image13.png"/><Relationship Id="rId4" Type="http://schemas.openxmlformats.org/officeDocument/2006/relationships/image" Target="../media/image12.T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5.xml"/><Relationship Id="rId4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6.xml"/><Relationship Id="rId4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8.xml"/><Relationship Id="rId1" Type="http://schemas.openxmlformats.org/officeDocument/2006/relationships/tags" Target="../tags/tag87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Unit 2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 </a:t>
            </a:r>
            <a:r>
              <a:rPr lang="en-US" altLang="zh-CN" sz="6000" spc="-3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What do you want to eat?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4277636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4797394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4812783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04BA8F6-444E-4418-81C5-AA6ECAD15088}"/>
              </a:ext>
            </a:extLst>
          </p:cNvPr>
          <p:cNvSpPr/>
          <p:nvPr/>
        </p:nvSpPr>
        <p:spPr>
          <a:xfrm>
            <a:off x="505460" y="861093"/>
            <a:ext cx="10871942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Ms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Smart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提高了游戏的难度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让同学们玩起了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按要求完成下列句子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的游戏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让同学们抢答正确的答案。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1.I want to eat a hot dog.(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用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Daming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作主语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改写句子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Daming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a hot dog. 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2.It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s 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twenty dollars and fifty cents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.(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对画线部分提问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 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is it? 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3.I want to drink 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 cola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.(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对画线部分提问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 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want to 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 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8DF4591-3928-4CF1-966D-9D296CE27E55}"/>
              </a:ext>
            </a:extLst>
          </p:cNvPr>
          <p:cNvSpPr/>
          <p:nvPr/>
        </p:nvSpPr>
        <p:spPr>
          <a:xfrm>
            <a:off x="2231472" y="3159436"/>
            <a:ext cx="11432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wants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97FCE05-7109-46F0-8701-7A5EDB5CB379}"/>
              </a:ext>
            </a:extLst>
          </p:cNvPr>
          <p:cNvSpPr/>
          <p:nvPr/>
        </p:nvSpPr>
        <p:spPr>
          <a:xfrm>
            <a:off x="3991092" y="3159436"/>
            <a:ext cx="5036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to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9191A8B-5496-4364-BD43-D9ABB6530BB5}"/>
              </a:ext>
            </a:extLst>
          </p:cNvPr>
          <p:cNvSpPr/>
          <p:nvPr/>
        </p:nvSpPr>
        <p:spPr>
          <a:xfrm>
            <a:off x="5401545" y="3159435"/>
            <a:ext cx="6639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eat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AF391146-3F2B-4F4A-8D50-B741AACEAF3E}"/>
              </a:ext>
            </a:extLst>
          </p:cNvPr>
          <p:cNvSpPr/>
          <p:nvPr/>
        </p:nvSpPr>
        <p:spPr>
          <a:xfrm>
            <a:off x="1105347" y="4633639"/>
            <a:ext cx="9829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How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7609D0F0-875C-4764-9319-9EAFB70B0552}"/>
              </a:ext>
            </a:extLst>
          </p:cNvPr>
          <p:cNvSpPr/>
          <p:nvPr/>
        </p:nvSpPr>
        <p:spPr>
          <a:xfrm>
            <a:off x="2966253" y="4641443"/>
            <a:ext cx="10967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much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B0847EFC-C6A2-4669-BD74-ACC065E642F0}"/>
              </a:ext>
            </a:extLst>
          </p:cNvPr>
          <p:cNvSpPr/>
          <p:nvPr/>
        </p:nvSpPr>
        <p:spPr>
          <a:xfrm>
            <a:off x="781700" y="6098134"/>
            <a:ext cx="10743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What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53F853D5-951F-40E7-B2B7-E1C68A05F61C}"/>
              </a:ext>
            </a:extLst>
          </p:cNvPr>
          <p:cNvSpPr/>
          <p:nvPr/>
        </p:nvSpPr>
        <p:spPr>
          <a:xfrm>
            <a:off x="2668735" y="6098886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do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1CF3EBB5-71F9-41CE-9F97-AFA3C1DE7DAA}"/>
              </a:ext>
            </a:extLst>
          </p:cNvPr>
          <p:cNvSpPr/>
          <p:nvPr/>
        </p:nvSpPr>
        <p:spPr>
          <a:xfrm>
            <a:off x="4027400" y="6089754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you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6EEDC8F3-C861-43D9-BE85-14AB266D24D2}"/>
              </a:ext>
            </a:extLst>
          </p:cNvPr>
          <p:cNvSpPr/>
          <p:nvPr/>
        </p:nvSpPr>
        <p:spPr>
          <a:xfrm>
            <a:off x="7044130" y="6098134"/>
            <a:ext cx="10502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drink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18980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8D75321-954E-440C-AAF7-8D5E5CC2C0DF}"/>
              </a:ext>
            </a:extLst>
          </p:cNvPr>
          <p:cNvSpPr/>
          <p:nvPr/>
        </p:nvSpPr>
        <p:spPr>
          <a:xfrm>
            <a:off x="505460" y="861093"/>
            <a:ext cx="10920494" cy="55514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五、放学后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Daming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在一家餐馆点餐。请根据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Daming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和服务员的对话内容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从方框中选择合适的句子补全对话。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Waiter:Good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morning.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Daming:Yes,please.I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want to eat 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      something.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Waiter:Here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is the menu(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菜单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).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Daming:Thank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you.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Waiter: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6A38C66-BA01-408A-8E7D-CA54D716224A}"/>
              </a:ext>
            </a:extLst>
          </p:cNvPr>
          <p:cNvSpPr/>
          <p:nvPr/>
        </p:nvSpPr>
        <p:spPr>
          <a:xfrm>
            <a:off x="6262179" y="2456970"/>
            <a:ext cx="4971207" cy="3416320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A.What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do you want to drink?</a:t>
            </a:r>
          </a:p>
          <a:p>
            <a:pPr lvl="0">
              <a:lnSpc>
                <a:spcPct val="120000"/>
              </a:lnSpc>
            </a:pP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B.Can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I help you?</a:t>
            </a:r>
          </a:p>
          <a:p>
            <a:pPr lvl="0">
              <a:lnSpc>
                <a:spcPct val="120000"/>
              </a:lnSpc>
            </a:pP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C.Enjoy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your meal!</a:t>
            </a:r>
          </a:p>
          <a:p>
            <a:pPr lvl="0">
              <a:lnSpc>
                <a:spcPct val="120000"/>
              </a:lnSpc>
            </a:pP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D.You</a:t>
            </a: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re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welcome.</a:t>
            </a:r>
          </a:p>
          <a:p>
            <a:pPr lvl="0">
              <a:lnSpc>
                <a:spcPct val="120000"/>
              </a:lnSpc>
            </a:pP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E.How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much is it?</a:t>
            </a:r>
          </a:p>
          <a:p>
            <a:pPr lvl="0">
              <a:lnSpc>
                <a:spcPct val="120000"/>
              </a:lnSpc>
            </a:pP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F.What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do you want to eat? </a:t>
            </a:r>
            <a:endParaRPr lang="zh-CN" altLang="zh-CN" sz="30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7A8A8667-0CBD-450F-8876-F5E7563428F7}"/>
              </a:ext>
            </a:extLst>
          </p:cNvPr>
          <p:cNvSpPr/>
          <p:nvPr/>
        </p:nvSpPr>
        <p:spPr>
          <a:xfrm>
            <a:off x="4838922" y="2335501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C427C30C-EF7D-4BE2-928F-03880614D32B}"/>
              </a:ext>
            </a:extLst>
          </p:cNvPr>
          <p:cNvSpPr/>
          <p:nvPr/>
        </p:nvSpPr>
        <p:spPr>
          <a:xfrm>
            <a:off x="2394095" y="5756901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35005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8D75321-954E-440C-AAF7-8D5E5CC2C0DF}"/>
              </a:ext>
            </a:extLst>
          </p:cNvPr>
          <p:cNvSpPr/>
          <p:nvPr/>
        </p:nvSpPr>
        <p:spPr>
          <a:xfrm>
            <a:off x="505460" y="861093"/>
            <a:ext cx="10920494" cy="55514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Daming:I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want some chicken and bread.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Waiter: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Daming:A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cola,please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Waiter:Here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your food.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Daming: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Waiter:That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forty </a:t>
            </a:r>
            <a:r>
              <a:rPr lang="en-US" altLang="zh-CN" sz="3200" i="1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yuan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Daming:Here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you are.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Waiter:Thank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you.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5.      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solidFill>
                  <a:schemeClr val="bg1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en-US" altLang="zh-CN" sz="3200" u="sng" dirty="0">
                <a:solidFill>
                  <a:srgbClr val="FF00FF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en-US" altLang="zh-CN" sz="3200" u="sng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6A38C66-BA01-408A-8E7D-CA54D716224A}"/>
              </a:ext>
            </a:extLst>
          </p:cNvPr>
          <p:cNvSpPr/>
          <p:nvPr/>
        </p:nvSpPr>
        <p:spPr>
          <a:xfrm>
            <a:off x="5881853" y="2020000"/>
            <a:ext cx="4971207" cy="3416320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A.What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do you want to drink?</a:t>
            </a:r>
          </a:p>
          <a:p>
            <a:pPr lvl="0">
              <a:lnSpc>
                <a:spcPct val="120000"/>
              </a:lnSpc>
            </a:pP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B.Can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I help you?</a:t>
            </a:r>
          </a:p>
          <a:p>
            <a:pPr lvl="0">
              <a:lnSpc>
                <a:spcPct val="120000"/>
              </a:lnSpc>
            </a:pP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C.Enjoy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your meal!</a:t>
            </a:r>
          </a:p>
          <a:p>
            <a:pPr lvl="0">
              <a:lnSpc>
                <a:spcPct val="120000"/>
              </a:lnSpc>
            </a:pP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D.You</a:t>
            </a: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re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welcome.</a:t>
            </a:r>
          </a:p>
          <a:p>
            <a:pPr lvl="0">
              <a:lnSpc>
                <a:spcPct val="120000"/>
              </a:lnSpc>
            </a:pP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E.How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much is it?</a:t>
            </a:r>
          </a:p>
          <a:p>
            <a:pPr lvl="0">
              <a:lnSpc>
                <a:spcPct val="120000"/>
              </a:lnSpc>
            </a:pP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F.What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do you want to eat? </a:t>
            </a:r>
            <a:endParaRPr lang="zh-CN" altLang="zh-CN" sz="30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8B3CC07B-1B96-4959-903F-0B2FFEAAE295}"/>
              </a:ext>
            </a:extLst>
          </p:cNvPr>
          <p:cNvSpPr/>
          <p:nvPr/>
        </p:nvSpPr>
        <p:spPr>
          <a:xfrm>
            <a:off x="2335354" y="1657883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57496330-02D3-4992-B63F-9C6191A94665}"/>
              </a:ext>
            </a:extLst>
          </p:cNvPr>
          <p:cNvSpPr/>
          <p:nvPr/>
        </p:nvSpPr>
        <p:spPr>
          <a:xfrm>
            <a:off x="2543597" y="3711976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FCE86A6D-C261-492D-A341-62A8BF857710}"/>
              </a:ext>
            </a:extLst>
          </p:cNvPr>
          <p:cNvSpPr/>
          <p:nvPr/>
        </p:nvSpPr>
        <p:spPr>
          <a:xfrm>
            <a:off x="4199651" y="5728795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130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AB61659-2598-401B-91BC-5075C7B4F596}"/>
              </a:ext>
            </a:extLst>
          </p:cNvPr>
          <p:cNvSpPr/>
          <p:nvPr/>
        </p:nvSpPr>
        <p:spPr>
          <a:xfrm>
            <a:off x="505460" y="841078"/>
            <a:ext cx="5973137" cy="553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六、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情境一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:At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weekend,John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Jack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going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big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meal...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30000"/>
              </a:lnSpc>
            </a:pPr>
            <a:r>
              <a:rPr lang="zh-CN" altLang="zh-CN" sz="3400" i="1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i="1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Everyone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i="1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likes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i="1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delicious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i="1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food.At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i="1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i="1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weekend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i="1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John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i="1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i="1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Jack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i="1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i="1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going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i="1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i="1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i="1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i="1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big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i="1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meal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i="1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i="1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i="1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restaurant.And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i="1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i="1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i="1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one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i="1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hundred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i="1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yuan.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1.jpeg">
            <a:extLst>
              <a:ext uri="{FF2B5EF4-FFF2-40B4-BE49-F238E27FC236}">
                <a16:creationId xmlns:a16="http://schemas.microsoft.com/office/drawing/2014/main" id="{C8E9FADB-9165-4FBE-A447-0F8FD5EED024}"/>
              </a:ext>
            </a:extLst>
          </p:cNvPr>
          <p:cNvPicPr/>
          <p:nvPr/>
        </p:nvPicPr>
        <p:blipFill rotWithShape="1">
          <a:blip r:embed="rId4"/>
          <a:srcRect l="13285"/>
          <a:stretch/>
        </p:blipFill>
        <p:spPr>
          <a:xfrm>
            <a:off x="7185236" y="861094"/>
            <a:ext cx="4827226" cy="452571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002787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AB61659-2598-401B-91BC-5075C7B4F596}"/>
              </a:ext>
            </a:extLst>
          </p:cNvPr>
          <p:cNvSpPr/>
          <p:nvPr/>
        </p:nvSpPr>
        <p:spPr>
          <a:xfrm>
            <a:off x="505459" y="841078"/>
            <a:ext cx="11006455" cy="6006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John:Do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you want some meat?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</a:pP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Jack:No,I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want some fish and 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rice.What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about you?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</a:pP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John:I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am 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hungry.I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want some 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vegetables,sausages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and                    some noodles.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</a:pP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Jack:And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to drink?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</a:pP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John:Soup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for me!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</a:pP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Jack:That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good.But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I want to drink some juice.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</a:pP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John:OK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</a:pP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Jack:How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much is it?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Cashier:It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.Here you 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are.Enjoy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your meal. </a:t>
            </a:r>
            <a:endParaRPr lang="zh-CN" altLang="en-US" sz="32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346588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9A6D069-2DDC-4A5D-A9B1-DA29A3B2AEE4}"/>
              </a:ext>
            </a:extLst>
          </p:cNvPr>
          <p:cNvSpPr/>
          <p:nvPr/>
        </p:nvSpPr>
        <p:spPr>
          <a:xfrm>
            <a:off x="436969" y="855874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任务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1: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根据对话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完成思维导图。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C3F6AA00-EA44-44B8-82AC-8833E3FE7F9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341" r="2941"/>
          <a:stretch/>
        </p:blipFill>
        <p:spPr>
          <a:xfrm>
            <a:off x="433616" y="2000818"/>
            <a:ext cx="5361361" cy="354308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75622B32-EF31-4C60-BC8F-4CE5455CD8D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396" t="9540" r="1321" b="2513"/>
          <a:stretch/>
        </p:blipFill>
        <p:spPr>
          <a:xfrm>
            <a:off x="6189882" y="2177810"/>
            <a:ext cx="5571007" cy="3248403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1509DEF9-CB8F-43B9-91BF-E231FEA6B768}"/>
              </a:ext>
            </a:extLst>
          </p:cNvPr>
          <p:cNvSpPr/>
          <p:nvPr/>
        </p:nvSpPr>
        <p:spPr>
          <a:xfrm>
            <a:off x="3454059" y="2229964"/>
            <a:ext cx="19191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vegetables</a:t>
            </a:r>
            <a:endParaRPr lang="zh-CN" altLang="en-US" sz="3200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4BB32AE-C4D7-4C19-9FB3-A9540C99374A}"/>
              </a:ext>
            </a:extLst>
          </p:cNvPr>
          <p:cNvSpPr/>
          <p:nvPr/>
        </p:nvSpPr>
        <p:spPr>
          <a:xfrm>
            <a:off x="3583428" y="2961731"/>
            <a:ext cx="16241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sausages</a:t>
            </a:r>
            <a:endParaRPr lang="zh-CN" altLang="en-US" sz="3200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8D76AF61-4B92-4F8C-888F-AE12482A479A}"/>
              </a:ext>
            </a:extLst>
          </p:cNvPr>
          <p:cNvSpPr/>
          <p:nvPr/>
        </p:nvSpPr>
        <p:spPr>
          <a:xfrm>
            <a:off x="3663854" y="3729587"/>
            <a:ext cx="14622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noodles</a:t>
            </a:r>
            <a:endParaRPr lang="zh-CN" altLang="en-US" sz="3200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64123279-1AF6-4F74-8F9E-D70F943F87F7}"/>
              </a:ext>
            </a:extLst>
          </p:cNvPr>
          <p:cNvSpPr/>
          <p:nvPr/>
        </p:nvSpPr>
        <p:spPr>
          <a:xfrm>
            <a:off x="3860091" y="4632869"/>
            <a:ext cx="9605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soup</a:t>
            </a:r>
            <a:endParaRPr lang="zh-CN" altLang="en-US" sz="3200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4F26537F-9211-4139-9773-8DF1947706E1}"/>
              </a:ext>
            </a:extLst>
          </p:cNvPr>
          <p:cNvSpPr/>
          <p:nvPr/>
        </p:nvSpPr>
        <p:spPr>
          <a:xfrm>
            <a:off x="9776169" y="2241209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fish</a:t>
            </a:r>
            <a:endParaRPr lang="zh-CN" altLang="en-US" sz="3200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C476A58E-D8E6-44D9-A1DA-81FD51F5744D}"/>
              </a:ext>
            </a:extLst>
          </p:cNvPr>
          <p:cNvSpPr/>
          <p:nvPr/>
        </p:nvSpPr>
        <p:spPr>
          <a:xfrm>
            <a:off x="9888945" y="3540624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rice</a:t>
            </a:r>
            <a:endParaRPr lang="zh-CN" altLang="en-US" sz="3200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BBD46650-5A73-4BD0-8744-E1754E06BCD0}"/>
              </a:ext>
            </a:extLst>
          </p:cNvPr>
          <p:cNvSpPr/>
          <p:nvPr/>
        </p:nvSpPr>
        <p:spPr>
          <a:xfrm>
            <a:off x="9888945" y="4681972"/>
            <a:ext cx="9829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juice</a:t>
            </a:r>
            <a:endParaRPr lang="zh-CN" altLang="en-US" sz="3200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16117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9A6D069-2DDC-4A5D-A9B1-DA29A3B2AEE4}"/>
              </a:ext>
            </a:extLst>
          </p:cNvPr>
          <p:cNvSpPr/>
          <p:nvPr/>
        </p:nvSpPr>
        <p:spPr>
          <a:xfrm>
            <a:off x="436969" y="946407"/>
            <a:ext cx="11260108" cy="31662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任务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2: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根据对话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判断下列句子正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(T)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误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(F)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They have enough money to pay for 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支付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 the food.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John wants some fish and vegetables.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You can enjoy some coffee in this restaurant.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85A484C-7C1F-4794-B0DC-5A1F794F8D81}"/>
              </a:ext>
            </a:extLst>
          </p:cNvPr>
          <p:cNvSpPr/>
          <p:nvPr/>
        </p:nvSpPr>
        <p:spPr>
          <a:xfrm>
            <a:off x="856389" y="1880899"/>
            <a:ext cx="57592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BF96B76-5904-4E96-904E-051934935F9F}"/>
              </a:ext>
            </a:extLst>
          </p:cNvPr>
          <p:cNvSpPr/>
          <p:nvPr/>
        </p:nvSpPr>
        <p:spPr>
          <a:xfrm>
            <a:off x="896509" y="2646872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4133AE68-09A0-4497-8B97-9C92A6C464F9}"/>
              </a:ext>
            </a:extLst>
          </p:cNvPr>
          <p:cNvSpPr/>
          <p:nvPr/>
        </p:nvSpPr>
        <p:spPr>
          <a:xfrm>
            <a:off x="896509" y="3421898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2608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9A6D069-2DDC-4A5D-A9B1-DA29A3B2AEE4}"/>
              </a:ext>
            </a:extLst>
          </p:cNvPr>
          <p:cNvSpPr/>
          <p:nvPr/>
        </p:nvSpPr>
        <p:spPr>
          <a:xfrm>
            <a:off x="436969" y="946407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任务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3: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根据对话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填空。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They need to pay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400" i="1" dirty="0">
                <a:solidFill>
                  <a:srgbClr val="000000"/>
                </a:solidFill>
                <a:latin typeface="NEU-BZ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yuan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for all the food.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7C5A65A-7972-47E9-90D8-D1DD4E5F1216}"/>
              </a:ext>
            </a:extLst>
          </p:cNvPr>
          <p:cNvSpPr/>
          <p:nvPr/>
        </p:nvSpPr>
        <p:spPr>
          <a:xfrm>
            <a:off x="3758753" y="1907307"/>
            <a:ext cx="217239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sixty</a:t>
            </a:r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seven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9949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9A6D069-2DDC-4A5D-A9B1-DA29A3B2AEE4}"/>
              </a:ext>
            </a:extLst>
          </p:cNvPr>
          <p:cNvSpPr/>
          <p:nvPr/>
        </p:nvSpPr>
        <p:spPr>
          <a:xfrm>
            <a:off x="436969" y="946407"/>
            <a:ext cx="11006455" cy="3951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情境二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:At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restaurant...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任务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4: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写作。周末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Lingling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和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Amy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出去玩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中午她们在餐馆里一起吃午饭。请你根据表格内容和对话提示编写一段她们和收银员的对话吧。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87963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E2EEF59B-BAD9-40CD-BBB0-9592CD9FDA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5671843"/>
              </p:ext>
            </p:extLst>
          </p:nvPr>
        </p:nvGraphicFramePr>
        <p:xfrm>
          <a:off x="505460" y="968820"/>
          <a:ext cx="10802613" cy="5533910"/>
        </p:xfrm>
        <a:graphic>
          <a:graphicData uri="http://schemas.openxmlformats.org/drawingml/2006/table">
            <a:tbl>
              <a:tblPr firstRow="1" firstCol="1" bandRow="1"/>
              <a:tblGrid>
                <a:gridCol w="4120861">
                  <a:extLst>
                    <a:ext uri="{9D8B030D-6E8A-4147-A177-3AD203B41FA5}">
                      <a16:colId xmlns:a16="http://schemas.microsoft.com/office/drawing/2014/main" val="3377314374"/>
                    </a:ext>
                  </a:extLst>
                </a:gridCol>
                <a:gridCol w="3470164">
                  <a:extLst>
                    <a:ext uri="{9D8B030D-6E8A-4147-A177-3AD203B41FA5}">
                      <a16:colId xmlns:a16="http://schemas.microsoft.com/office/drawing/2014/main" val="4113547735"/>
                    </a:ext>
                  </a:extLst>
                </a:gridCol>
                <a:gridCol w="3211588">
                  <a:extLst>
                    <a:ext uri="{9D8B030D-6E8A-4147-A177-3AD203B41FA5}">
                      <a16:colId xmlns:a16="http://schemas.microsoft.com/office/drawing/2014/main" val="319621127"/>
                    </a:ext>
                  </a:extLst>
                </a:gridCol>
              </a:tblGrid>
              <a:tr h="1496523"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3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　　　　　　　　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Food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Drinks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1058871"/>
                  </a:ext>
                </a:extLst>
              </a:tr>
              <a:tr h="212476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Lingling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3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3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4421214"/>
                  </a:ext>
                </a:extLst>
              </a:tr>
              <a:tr h="191262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Amy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3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3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4966223"/>
                  </a:ext>
                </a:extLst>
              </a:tr>
            </a:tbl>
          </a:graphicData>
        </a:graphic>
      </p:graphicFrame>
      <p:pic>
        <p:nvPicPr>
          <p:cNvPr id="1028" name="image217.jpeg">
            <a:extLst>
              <a:ext uri="{FF2B5EF4-FFF2-40B4-BE49-F238E27FC236}">
                <a16:creationId xmlns:a16="http://schemas.microsoft.com/office/drawing/2014/main" id="{7B41AF40-76BC-4A45-BFFC-998B4EF3B6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9943" y="2780135"/>
            <a:ext cx="2960898" cy="1425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image218.jpeg">
            <a:extLst>
              <a:ext uri="{FF2B5EF4-FFF2-40B4-BE49-F238E27FC236}">
                <a16:creationId xmlns:a16="http://schemas.microsoft.com/office/drawing/2014/main" id="{402F1AC2-7FE1-4A71-92BB-D137DE3DB0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4266" y="2735665"/>
            <a:ext cx="2481682" cy="1514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image219.jpeg">
            <a:extLst>
              <a:ext uri="{FF2B5EF4-FFF2-40B4-BE49-F238E27FC236}">
                <a16:creationId xmlns:a16="http://schemas.microsoft.com/office/drawing/2014/main" id="{A2CB7597-2DFC-4475-B7CA-C6C2D244E5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0960" y="4973866"/>
            <a:ext cx="2773382" cy="1307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image220.jpeg">
            <a:extLst>
              <a:ext uri="{FF2B5EF4-FFF2-40B4-BE49-F238E27FC236}">
                <a16:creationId xmlns:a16="http://schemas.microsoft.com/office/drawing/2014/main" id="{6348FA80-BD32-4DF1-B472-3126B9FC51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5749" y="4756588"/>
            <a:ext cx="2338715" cy="1591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8AC775A2-9D71-428B-8DDA-0400741C9287}"/>
              </a:ext>
            </a:extLst>
          </p:cNvPr>
          <p:cNvSpPr/>
          <p:nvPr/>
        </p:nvSpPr>
        <p:spPr>
          <a:xfrm>
            <a:off x="1778908" y="841875"/>
            <a:ext cx="305724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Food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drinks  </a:t>
            </a:r>
            <a:endParaRPr lang="zh-CN" altLang="en-US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BE23BE3C-5DDD-4AB7-8064-4AFA4EC8F668}"/>
              </a:ext>
            </a:extLst>
          </p:cNvPr>
          <p:cNvSpPr/>
          <p:nvPr/>
        </p:nvSpPr>
        <p:spPr>
          <a:xfrm>
            <a:off x="758061" y="1867639"/>
            <a:ext cx="11657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Name</a:t>
            </a:r>
            <a:endParaRPr lang="zh-CN" altLang="en-US" dirty="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955BFFAA-189F-4D14-85B3-5A6C62B2AA86}"/>
              </a:ext>
            </a:extLst>
          </p:cNvPr>
          <p:cNvCxnSpPr>
            <a:cxnSpLocks/>
          </p:cNvCxnSpPr>
          <p:nvPr/>
        </p:nvCxnSpPr>
        <p:spPr>
          <a:xfrm>
            <a:off x="505460" y="988834"/>
            <a:ext cx="4102754" cy="1443566"/>
          </a:xfrm>
          <a:prstGeom prst="line">
            <a:avLst/>
          </a:prstGeom>
          <a:noFill/>
          <a:ln w="28575" cap="flat" cmpd="sng" algn="ctr">
            <a:solidFill>
              <a:schemeClr val="tx1"/>
            </a:solidFill>
            <a:prstDash val="solid"/>
            <a:miter lim="800000"/>
          </a:ln>
          <a:effectLst/>
        </p:spPr>
      </p:cxnSp>
    </p:spTree>
    <p:custDataLst>
      <p:tags r:id="rId1"/>
    </p:custDataLst>
    <p:extLst>
      <p:ext uri="{BB962C8B-B14F-4D97-AF65-F5344CB8AC3E}">
        <p14:creationId xmlns:p14="http://schemas.microsoft.com/office/powerpoint/2010/main" val="7151191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4.jpeg">
            <a:extLst>
              <a:ext uri="{FF2B5EF4-FFF2-40B4-BE49-F238E27FC236}">
                <a16:creationId xmlns:a16="http://schemas.microsoft.com/office/drawing/2014/main" id="{E779C646-829E-4DAD-A117-4A9806674BD2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30731"/>
            <a:ext cx="4007273" cy="646089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97B63AB5-6428-4BEF-8751-36F519565D7F}"/>
              </a:ext>
            </a:extLst>
          </p:cNvPr>
          <p:cNvSpPr/>
          <p:nvPr/>
        </p:nvSpPr>
        <p:spPr>
          <a:xfrm>
            <a:off x="505459" y="1682158"/>
            <a:ext cx="11006455" cy="4735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一、在导入新课时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Ms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Smart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带领同学们复习单词。根据首字母或中文提示完成句子。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1.I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m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.I want to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some colas.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V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and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f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are healthy(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健康的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 food.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3.Lily has two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e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and a bottle of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m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for breakfast every day.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775F74B-A622-44BA-AD54-85414CF5969A}"/>
              </a:ext>
            </a:extLst>
          </p:cNvPr>
          <p:cNvSpPr/>
          <p:nvPr/>
        </p:nvSpPr>
        <p:spPr>
          <a:xfrm>
            <a:off x="2156151" y="3349508"/>
            <a:ext cx="118013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hirsty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691B84E-6270-40C1-8474-9FE13866DE43}"/>
              </a:ext>
            </a:extLst>
          </p:cNvPr>
          <p:cNvSpPr/>
          <p:nvPr/>
        </p:nvSpPr>
        <p:spPr>
          <a:xfrm>
            <a:off x="6068841" y="3358561"/>
            <a:ext cx="88838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rink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78AA082-92D7-49BB-9B9D-9EB9924E1F37}"/>
              </a:ext>
            </a:extLst>
          </p:cNvPr>
          <p:cNvSpPr/>
          <p:nvPr/>
        </p:nvSpPr>
        <p:spPr>
          <a:xfrm>
            <a:off x="1260148" y="4089095"/>
            <a:ext cx="18101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egetables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CE6007CB-F338-447E-AF1A-798535F91140}"/>
              </a:ext>
            </a:extLst>
          </p:cNvPr>
          <p:cNvSpPr/>
          <p:nvPr/>
        </p:nvSpPr>
        <p:spPr>
          <a:xfrm>
            <a:off x="4870602" y="4107201"/>
            <a:ext cx="6944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ish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34A89921-3B8C-4D8D-AB72-F77D1355EB8F}"/>
              </a:ext>
            </a:extLst>
          </p:cNvPr>
          <p:cNvSpPr/>
          <p:nvPr/>
        </p:nvSpPr>
        <p:spPr>
          <a:xfrm>
            <a:off x="3781367" y="4919983"/>
            <a:ext cx="79060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ggs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9911B482-3630-47A6-9D64-DCB3A3986A61}"/>
              </a:ext>
            </a:extLst>
          </p:cNvPr>
          <p:cNvSpPr/>
          <p:nvPr/>
        </p:nvSpPr>
        <p:spPr>
          <a:xfrm>
            <a:off x="8742371" y="4968132"/>
            <a:ext cx="64633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ilk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  <p:bldP spid="12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9A6D069-2DDC-4A5D-A9B1-DA29A3B2AEE4}"/>
              </a:ext>
            </a:extLst>
          </p:cNvPr>
          <p:cNvSpPr/>
          <p:nvPr/>
        </p:nvSpPr>
        <p:spPr>
          <a:xfrm>
            <a:off x="436969" y="946407"/>
            <a:ext cx="11006455" cy="4735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Cashier: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help you?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Lingling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:	I want some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and a bottle of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Amy:I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want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and a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Cashier:OK.It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s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i="1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yuan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Amy: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Cashier:Thank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you.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your meal!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664BACBE-F153-4E50-8F48-98E90D229B33}"/>
              </a:ext>
            </a:extLst>
          </p:cNvPr>
          <p:cNvSpPr/>
          <p:nvPr/>
        </p:nvSpPr>
        <p:spPr>
          <a:xfrm>
            <a:off x="2855088" y="1072720"/>
            <a:ext cx="88678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Can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647E2A6-9A01-4A69-A728-5255C8A503B3}"/>
              </a:ext>
            </a:extLst>
          </p:cNvPr>
          <p:cNvSpPr/>
          <p:nvPr/>
        </p:nvSpPr>
        <p:spPr>
          <a:xfrm>
            <a:off x="4835261" y="1036508"/>
            <a:ext cx="33054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I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013276BC-D1EE-4696-B0C9-CDE16B1442E3}"/>
              </a:ext>
            </a:extLst>
          </p:cNvPr>
          <p:cNvSpPr/>
          <p:nvPr/>
        </p:nvSpPr>
        <p:spPr>
          <a:xfrm>
            <a:off x="4745653" y="1841805"/>
            <a:ext cx="8402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rice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7D4F9EB8-2397-46C5-A3EB-46B40B309D09}"/>
              </a:ext>
            </a:extLst>
          </p:cNvPr>
          <p:cNvSpPr/>
          <p:nvPr/>
        </p:nvSpPr>
        <p:spPr>
          <a:xfrm>
            <a:off x="8726361" y="1841805"/>
            <a:ext cx="9861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milk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75C969C-9584-4DDB-945D-64F15B6FFA61}"/>
              </a:ext>
            </a:extLst>
          </p:cNvPr>
          <p:cNvSpPr/>
          <p:nvPr/>
        </p:nvSpPr>
        <p:spPr>
          <a:xfrm>
            <a:off x="3741869" y="2598468"/>
            <a:ext cx="15424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noodles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5A3B0B0D-9AA7-46C3-B5AA-C9C8D4A47510}"/>
              </a:ext>
            </a:extLst>
          </p:cNvPr>
          <p:cNvSpPr/>
          <p:nvPr/>
        </p:nvSpPr>
        <p:spPr>
          <a:xfrm>
            <a:off x="6907723" y="2625627"/>
            <a:ext cx="91242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cola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D1DC36C6-7761-426C-B942-8175EB0F4301}"/>
              </a:ext>
            </a:extLst>
          </p:cNvPr>
          <p:cNvSpPr/>
          <p:nvPr/>
        </p:nvSpPr>
        <p:spPr>
          <a:xfrm>
            <a:off x="4034561" y="3403765"/>
            <a:ext cx="14221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sixteen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EE3659CB-9AF7-4683-819B-EAB1AC40F0D2}"/>
              </a:ext>
            </a:extLst>
          </p:cNvPr>
          <p:cNvSpPr/>
          <p:nvPr/>
        </p:nvSpPr>
        <p:spPr>
          <a:xfrm>
            <a:off x="2855088" y="4160428"/>
            <a:ext cx="10326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Here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3C718456-A320-4934-93F8-3198199F1C09}"/>
              </a:ext>
            </a:extLst>
          </p:cNvPr>
          <p:cNvSpPr/>
          <p:nvPr/>
        </p:nvSpPr>
        <p:spPr>
          <a:xfrm>
            <a:off x="4876370" y="4140393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you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B2F5B7AD-DB39-4583-AF13-3BBD0A7DA525}"/>
              </a:ext>
            </a:extLst>
          </p:cNvPr>
          <p:cNvSpPr/>
          <p:nvPr/>
        </p:nvSpPr>
        <p:spPr>
          <a:xfrm>
            <a:off x="6947117" y="4160428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0DA995C0-8F44-48D8-9980-8EBA103626CF}"/>
              </a:ext>
            </a:extLst>
          </p:cNvPr>
          <p:cNvSpPr/>
          <p:nvPr/>
        </p:nvSpPr>
        <p:spPr>
          <a:xfrm>
            <a:off x="4713578" y="4947619"/>
            <a:ext cx="122661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Enjoy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71824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5.jpeg">
            <a:extLst>
              <a:ext uri="{FF2B5EF4-FFF2-40B4-BE49-F238E27FC236}">
                <a16:creationId xmlns:a16="http://schemas.microsoft.com/office/drawing/2014/main" id="{053A1300-7F46-4560-9E3D-3B3450ADFEDC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473930" y="879531"/>
            <a:ext cx="3515083" cy="646427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C1CCC298-FFE4-4381-B37D-E9031AA52B6F}"/>
              </a:ext>
            </a:extLst>
          </p:cNvPr>
          <p:cNvSpPr/>
          <p:nvPr/>
        </p:nvSpPr>
        <p:spPr>
          <a:xfrm>
            <a:off x="581019" y="1568607"/>
            <a:ext cx="849463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请你根据提示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将同类单词填入下面的圆圈中。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E710A589-3377-46DC-A099-37FE0BEA398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53644"/>
          <a:stretch/>
        </p:blipFill>
        <p:spPr>
          <a:xfrm>
            <a:off x="701597" y="2346141"/>
            <a:ext cx="6900567" cy="4151580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E88E39EC-A79A-4F29-9DAF-D1A7B2317E75}"/>
              </a:ext>
            </a:extLst>
          </p:cNvPr>
          <p:cNvSpPr/>
          <p:nvPr/>
        </p:nvSpPr>
        <p:spPr>
          <a:xfrm>
            <a:off x="3883321" y="2944316"/>
            <a:ext cx="8402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rice</a:t>
            </a:r>
            <a:endParaRPr lang="zh-CN" altLang="en-US" sz="3400" dirty="0">
              <a:solidFill>
                <a:srgbClr val="E72582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22CDED6B-7902-4A7F-9F88-A3F2F5D47AAA}"/>
              </a:ext>
            </a:extLst>
          </p:cNvPr>
          <p:cNvSpPr/>
          <p:nvPr/>
        </p:nvSpPr>
        <p:spPr>
          <a:xfrm>
            <a:off x="6008687" y="4205177"/>
            <a:ext cx="103425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meat</a:t>
            </a:r>
            <a:endParaRPr lang="zh-CN" altLang="en-US" sz="3400" dirty="0">
              <a:solidFill>
                <a:srgbClr val="E72582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51765A53-65BA-41B4-BD5D-5ABB0DD87767}"/>
              </a:ext>
            </a:extLst>
          </p:cNvPr>
          <p:cNvSpPr/>
          <p:nvPr/>
        </p:nvSpPr>
        <p:spPr>
          <a:xfrm>
            <a:off x="3611717" y="5543914"/>
            <a:ext cx="15424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chicken</a:t>
            </a:r>
            <a:endParaRPr lang="zh-CN" altLang="en-US" sz="3400" dirty="0">
              <a:solidFill>
                <a:srgbClr val="E72582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E4751228-B3D0-4B0D-9B11-2BD9948EED01}"/>
              </a:ext>
            </a:extLst>
          </p:cNvPr>
          <p:cNvSpPr/>
          <p:nvPr/>
        </p:nvSpPr>
        <p:spPr>
          <a:xfrm>
            <a:off x="1811323" y="4290247"/>
            <a:ext cx="8402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fish</a:t>
            </a:r>
            <a:endParaRPr lang="zh-CN" altLang="en-US" sz="3400" dirty="0">
              <a:solidFill>
                <a:srgbClr val="E72582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72666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8AE803E2-BC53-4603-B56E-D3DCD86A457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2432"/>
          <a:stretch/>
        </p:blipFill>
        <p:spPr>
          <a:xfrm>
            <a:off x="423636" y="966421"/>
            <a:ext cx="7353949" cy="431169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26EED34F-F57B-49B3-8FA1-7B1527A1E838}"/>
              </a:ext>
            </a:extLst>
          </p:cNvPr>
          <p:cNvSpPr/>
          <p:nvPr/>
        </p:nvSpPr>
        <p:spPr>
          <a:xfrm>
            <a:off x="3707131" y="1616101"/>
            <a:ext cx="9861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milk</a:t>
            </a:r>
            <a:endParaRPr lang="zh-CN" altLang="en-US" sz="3400" dirty="0">
              <a:solidFill>
                <a:srgbClr val="E72582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1F2553D-7775-4B1B-9027-8B095BB376BF}"/>
              </a:ext>
            </a:extLst>
          </p:cNvPr>
          <p:cNvSpPr/>
          <p:nvPr/>
        </p:nvSpPr>
        <p:spPr>
          <a:xfrm>
            <a:off x="5929384" y="2965884"/>
            <a:ext cx="103425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juice</a:t>
            </a:r>
            <a:endParaRPr lang="zh-CN" altLang="en-US" sz="3400" dirty="0">
              <a:solidFill>
                <a:srgbClr val="E72582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A56B489-B14E-4DED-B9B5-747F8ECD99BC}"/>
              </a:ext>
            </a:extLst>
          </p:cNvPr>
          <p:cNvSpPr/>
          <p:nvPr/>
        </p:nvSpPr>
        <p:spPr>
          <a:xfrm>
            <a:off x="1499551" y="2938724"/>
            <a:ext cx="11544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water</a:t>
            </a:r>
            <a:endParaRPr lang="zh-CN" altLang="en-US" sz="3400" dirty="0">
              <a:solidFill>
                <a:srgbClr val="E72582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EA588E61-B9F4-4FC4-8055-CB1283B4F50F}"/>
              </a:ext>
            </a:extLst>
          </p:cNvPr>
          <p:cNvSpPr/>
          <p:nvPr/>
        </p:nvSpPr>
        <p:spPr>
          <a:xfrm>
            <a:off x="3805149" y="4300464"/>
            <a:ext cx="80823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Tea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40031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F3479F0D-EA36-4998-ABAB-4B60197F16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087" y="916385"/>
            <a:ext cx="7973086" cy="4592272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688A4841-95F2-4C87-988F-C74D9C07AE22}"/>
              </a:ext>
            </a:extLst>
          </p:cNvPr>
          <p:cNvSpPr/>
          <p:nvPr/>
        </p:nvSpPr>
        <p:spPr>
          <a:xfrm>
            <a:off x="4081579" y="1464104"/>
            <a:ext cx="125066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Apple</a:t>
            </a:r>
            <a:endParaRPr lang="zh-CN" altLang="en-US" sz="3400" dirty="0">
              <a:solidFill>
                <a:srgbClr val="E72582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CA9D0F9-0E57-4FCE-89E5-ACCC8DCA94AB}"/>
              </a:ext>
            </a:extLst>
          </p:cNvPr>
          <p:cNvSpPr/>
          <p:nvPr/>
        </p:nvSpPr>
        <p:spPr>
          <a:xfrm>
            <a:off x="6695552" y="2926210"/>
            <a:ext cx="936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pear</a:t>
            </a:r>
            <a:endParaRPr lang="zh-CN" altLang="en-US" dirty="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72F0F6C6-3506-4AF5-8ED6-5B5EBCD17F53}"/>
              </a:ext>
            </a:extLst>
          </p:cNvPr>
          <p:cNvSpPr/>
          <p:nvPr/>
        </p:nvSpPr>
        <p:spPr>
          <a:xfrm>
            <a:off x="4020664" y="4388709"/>
            <a:ext cx="137249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orange</a:t>
            </a:r>
            <a:endParaRPr lang="zh-CN" altLang="en-US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1FCB0207-45BD-43B1-8B6D-5383302E24A4}"/>
              </a:ext>
            </a:extLst>
          </p:cNvPr>
          <p:cNvSpPr/>
          <p:nvPr/>
        </p:nvSpPr>
        <p:spPr>
          <a:xfrm>
            <a:off x="1781452" y="2926210"/>
            <a:ext cx="142058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banana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13522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7B63AB5-6428-4BEF-8751-36F519565D7F}"/>
              </a:ext>
            </a:extLst>
          </p:cNvPr>
          <p:cNvSpPr/>
          <p:nvPr/>
        </p:nvSpPr>
        <p:spPr>
          <a:xfrm>
            <a:off x="511709" y="864927"/>
            <a:ext cx="11006455" cy="3951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4.We often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at the Spring Festival.(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我们经常在春节吃饺子。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5.How much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did you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你买了多少奶酪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?)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6.My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food is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我最喜爱的食物是汉堡包。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AD74308-EF25-4823-86AE-E6139AB4AE50}"/>
              </a:ext>
            </a:extLst>
          </p:cNvPr>
          <p:cNvSpPr/>
          <p:nvPr/>
        </p:nvSpPr>
        <p:spPr>
          <a:xfrm>
            <a:off x="2948945" y="989844"/>
            <a:ext cx="6944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eat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9A8E36F-BCA5-4978-98B7-FEBECB708C58}"/>
              </a:ext>
            </a:extLst>
          </p:cNvPr>
          <p:cNvSpPr/>
          <p:nvPr/>
        </p:nvSpPr>
        <p:spPr>
          <a:xfrm>
            <a:off x="4546678" y="989844"/>
            <a:ext cx="202811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dumplings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A516AC32-D241-4FD4-A396-503558EB125C}"/>
              </a:ext>
            </a:extLst>
          </p:cNvPr>
          <p:cNvSpPr/>
          <p:nvPr/>
        </p:nvSpPr>
        <p:spPr>
          <a:xfrm>
            <a:off x="3026534" y="2532691"/>
            <a:ext cx="134844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cheese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109320B-D748-48FA-A789-F3A468342D3C}"/>
              </a:ext>
            </a:extLst>
          </p:cNvPr>
          <p:cNvSpPr/>
          <p:nvPr/>
        </p:nvSpPr>
        <p:spPr>
          <a:xfrm>
            <a:off x="6291648" y="2532690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buy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EF6560AB-4627-4914-89E9-4ED3B7B76179}"/>
              </a:ext>
            </a:extLst>
          </p:cNvPr>
          <p:cNvSpPr/>
          <p:nvPr/>
        </p:nvSpPr>
        <p:spPr>
          <a:xfrm>
            <a:off x="1954920" y="3369612"/>
            <a:ext cx="17620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favourite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39829573-5F6E-4929-B8D4-1693C62C2925}"/>
              </a:ext>
            </a:extLst>
          </p:cNvPr>
          <p:cNvSpPr/>
          <p:nvPr/>
        </p:nvSpPr>
        <p:spPr>
          <a:xfrm>
            <a:off x="5576921" y="3369612"/>
            <a:ext cx="223824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hamburgers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46111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518D304-4406-4A46-BDDB-88BB3152C327}"/>
              </a:ext>
            </a:extLst>
          </p:cNvPr>
          <p:cNvSpPr/>
          <p:nvPr/>
        </p:nvSpPr>
        <p:spPr>
          <a:xfrm>
            <a:off x="505460" y="841079"/>
            <a:ext cx="10920494" cy="553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二、在讲授新课时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Ms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Smart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给同学们出了五道题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看看谁做得全对。选词填空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每词限用一次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　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1.Amy wants some noodles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fish.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2.My sister Lucy wants noodles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tomato and egg.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3.A hamburger and a cola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me,please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4.What does your father want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drink?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5.—I want some meat.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—I want some meat,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C1036FA-E875-4D58-B928-EB81DDC3A278}"/>
              </a:ext>
            </a:extLst>
          </p:cNvPr>
          <p:cNvSpPr/>
          <p:nvPr/>
        </p:nvSpPr>
        <p:spPr>
          <a:xfrm>
            <a:off x="1758633" y="2271560"/>
            <a:ext cx="4742004" cy="61555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too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with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and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for</a:t>
            </a:r>
            <a:endParaRPr lang="zh-CN" altLang="en-US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B11E5FC-D464-4E42-8649-D3D6390051A6}"/>
              </a:ext>
            </a:extLst>
          </p:cNvPr>
          <p:cNvSpPr/>
          <p:nvPr/>
        </p:nvSpPr>
        <p:spPr>
          <a:xfrm>
            <a:off x="5810057" y="2976253"/>
            <a:ext cx="81464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and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4310AE4B-08C0-4B3C-B0C2-C117FAB83803}"/>
              </a:ext>
            </a:extLst>
          </p:cNvPr>
          <p:cNvSpPr/>
          <p:nvPr/>
        </p:nvSpPr>
        <p:spPr>
          <a:xfrm>
            <a:off x="6476361" y="3632266"/>
            <a:ext cx="96051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with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70BF55A7-6FEF-429A-A4B4-3A00B92AD6BC}"/>
              </a:ext>
            </a:extLst>
          </p:cNvPr>
          <p:cNvSpPr/>
          <p:nvPr/>
        </p:nvSpPr>
        <p:spPr>
          <a:xfrm>
            <a:off x="5626588" y="4293317"/>
            <a:ext cx="6944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for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860CA3BE-6703-4EA7-8AF4-FC4ED91AADCC}"/>
              </a:ext>
            </a:extLst>
          </p:cNvPr>
          <p:cNvSpPr/>
          <p:nvPr/>
        </p:nvSpPr>
        <p:spPr>
          <a:xfrm>
            <a:off x="6321009" y="4978644"/>
            <a:ext cx="5245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to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C06372E0-BDC0-4328-B13E-4F005DB76E96}"/>
              </a:ext>
            </a:extLst>
          </p:cNvPr>
          <p:cNvSpPr/>
          <p:nvPr/>
        </p:nvSpPr>
        <p:spPr>
          <a:xfrm>
            <a:off x="9188135" y="5634657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too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98330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825061B-628B-4857-95A0-A1C795D7C201}"/>
              </a:ext>
            </a:extLst>
          </p:cNvPr>
          <p:cNvSpPr/>
          <p:nvPr/>
        </p:nvSpPr>
        <p:spPr>
          <a:xfrm>
            <a:off x="606903" y="861094"/>
            <a:ext cx="10778591" cy="55207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三、在巩固新课时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为了加强记忆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Ms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Smart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和同学们玩起了快问快答的游戏。选择填空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根据所提供的句子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从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三个选项中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选择正确的答案。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)1.—What do you want to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—A cola.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A.eat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B.drink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C.do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)2.Daming wants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meat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lots of cheese.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A.a;and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         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B.lot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of;on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      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C.some;with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8C789A5-DAD3-4D6E-BFA8-4FEC1482686C}"/>
              </a:ext>
            </a:extLst>
          </p:cNvPr>
          <p:cNvSpPr/>
          <p:nvPr/>
        </p:nvSpPr>
        <p:spPr>
          <a:xfrm>
            <a:off x="1051926" y="331368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ACED455-F274-4712-8057-A790F558A233}"/>
              </a:ext>
            </a:extLst>
          </p:cNvPr>
          <p:cNvSpPr/>
          <p:nvPr/>
        </p:nvSpPr>
        <p:spPr>
          <a:xfrm>
            <a:off x="1051926" y="492574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48647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825061B-628B-4857-95A0-A1C795D7C201}"/>
              </a:ext>
            </a:extLst>
          </p:cNvPr>
          <p:cNvSpPr/>
          <p:nvPr/>
        </p:nvSpPr>
        <p:spPr>
          <a:xfrm>
            <a:off x="606903" y="861094"/>
            <a:ext cx="10778591" cy="5193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)3.—How much are the new shoes?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endParaRPr lang="en-US" altLang="zh-CN" sz="3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—They are fifty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five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A.dollar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       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400" i="1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yuan</a:t>
            </a:r>
            <a:r>
              <a:rPr lang="en-US" altLang="zh-CN" sz="3400" i="1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   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400" i="1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yuans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)4.Do you want to eat fish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chicken?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A.and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        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B.or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                  C./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EF345585-EEB2-481D-9D9F-DFC95C3E94AC}"/>
              </a:ext>
            </a:extLst>
          </p:cNvPr>
          <p:cNvSpPr/>
          <p:nvPr/>
        </p:nvSpPr>
        <p:spPr>
          <a:xfrm>
            <a:off x="1100478" y="123895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80C1321B-5283-47D8-8E8A-3DEB6672D1D7}"/>
              </a:ext>
            </a:extLst>
          </p:cNvPr>
          <p:cNvSpPr/>
          <p:nvPr/>
        </p:nvSpPr>
        <p:spPr>
          <a:xfrm>
            <a:off x="1170866" y="430266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72322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825061B-628B-4857-95A0-A1C795D7C201}"/>
              </a:ext>
            </a:extLst>
          </p:cNvPr>
          <p:cNvSpPr/>
          <p:nvPr/>
        </p:nvSpPr>
        <p:spPr>
          <a:xfrm>
            <a:off x="606903" y="861094"/>
            <a:ext cx="10778591" cy="4735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)5.—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Mum,I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hungry.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endParaRPr lang="en-US" altLang="zh-CN" sz="3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Oh,my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dear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boy.You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can have some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A.cola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               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B.water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 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C.sandwiches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)6.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当我们走进商店时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服务员通常会说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A.Can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I help you?	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B.Can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you help me?	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C.I can help you.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2970970-AB08-498C-AFE5-7881B081FD20}"/>
              </a:ext>
            </a:extLst>
          </p:cNvPr>
          <p:cNvSpPr/>
          <p:nvPr/>
        </p:nvSpPr>
        <p:spPr>
          <a:xfrm>
            <a:off x="1170866" y="103650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82BF12F-EB2E-4105-A0AF-3D4B3EF026D4}"/>
              </a:ext>
            </a:extLst>
          </p:cNvPr>
          <p:cNvSpPr/>
          <p:nvPr/>
        </p:nvSpPr>
        <p:spPr>
          <a:xfrm>
            <a:off x="1170866" y="332352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3691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825061B-628B-4857-95A0-A1C795D7C201}"/>
              </a:ext>
            </a:extLst>
          </p:cNvPr>
          <p:cNvSpPr/>
          <p:nvPr/>
        </p:nvSpPr>
        <p:spPr>
          <a:xfrm>
            <a:off x="606903" y="861094"/>
            <a:ext cx="10778591" cy="55207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)7.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当你去购物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看到一件上衣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想知道它的价格时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你会这样问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A.How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many is it?	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B.What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this?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C.How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much is it?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)8.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和朋友一起去饭店吃饭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你想知道朋友想吃点什么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会这样问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A.What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do you want to drink?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B.What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do you want to eat?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C.Do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you want to eat meat?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17C7DFF8-91E3-423B-B1C8-DF0945AEAA51}"/>
              </a:ext>
            </a:extLst>
          </p:cNvPr>
          <p:cNvSpPr/>
          <p:nvPr/>
        </p:nvSpPr>
        <p:spPr>
          <a:xfrm>
            <a:off x="1170866" y="105652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816F642-B77C-4A85-82B8-E5404C6026DE}"/>
              </a:ext>
            </a:extLst>
          </p:cNvPr>
          <p:cNvSpPr/>
          <p:nvPr/>
        </p:nvSpPr>
        <p:spPr>
          <a:xfrm>
            <a:off x="1170866" y="341140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83708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825061B-628B-4857-95A0-A1C795D7C201}"/>
              </a:ext>
            </a:extLst>
          </p:cNvPr>
          <p:cNvSpPr/>
          <p:nvPr/>
        </p:nvSpPr>
        <p:spPr>
          <a:xfrm>
            <a:off x="606903" y="861094"/>
            <a:ext cx="10778591" cy="55207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 )9.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在饭店用餐时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服务员祝你用餐愉快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会这样说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A.Enjoy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your meal.	      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B.Here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you are.	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C.Thank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you so much.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)10.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在准备晚餐时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你要帮妈妈端热气腾腾的汤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妈妈会这样嘱咐你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A.Hurry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up!	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B.Be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careful!	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C.Come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quickly,please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!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50BB51D-51C1-413A-85FA-30F8DE7EA534}"/>
              </a:ext>
            </a:extLst>
          </p:cNvPr>
          <p:cNvSpPr/>
          <p:nvPr/>
        </p:nvSpPr>
        <p:spPr>
          <a:xfrm>
            <a:off x="1217928" y="103650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2DDB7EE-42F3-45BD-8318-70C97B395A38}"/>
              </a:ext>
            </a:extLst>
          </p:cNvPr>
          <p:cNvSpPr/>
          <p:nvPr/>
        </p:nvSpPr>
        <p:spPr>
          <a:xfrm>
            <a:off x="1170866" y="415832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2778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</TotalTime>
  <Words>1532</Words>
  <Application>Microsoft Office PowerPoint</Application>
  <PresentationFormat>宽屏</PresentationFormat>
  <Paragraphs>240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方正小标宋_GBK</vt:lpstr>
      <vt:lpstr>方正大标宋_GBK</vt:lpstr>
      <vt:lpstr>微软雅黑</vt:lpstr>
      <vt:lpstr>NEU-BZ</vt:lpstr>
      <vt:lpstr>方正隶变_GBK</vt:lpstr>
      <vt:lpstr>方正大标宋简体</vt:lpstr>
      <vt:lpstr>Wingdings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289</cp:revision>
  <dcterms:created xsi:type="dcterms:W3CDTF">2019-06-19T02:08:00Z</dcterms:created>
  <dcterms:modified xsi:type="dcterms:W3CDTF">2014-01-20T09:03:30Z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