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9" r:id="rId4"/>
    <p:sldId id="539" r:id="rId5"/>
    <p:sldId id="540" r:id="rId6"/>
    <p:sldId id="530" r:id="rId7"/>
    <p:sldId id="541" r:id="rId8"/>
    <p:sldId id="531" r:id="rId9"/>
    <p:sldId id="532" r:id="rId10"/>
    <p:sldId id="545" r:id="rId11"/>
    <p:sldId id="542" r:id="rId12"/>
    <p:sldId id="547" r:id="rId13"/>
    <p:sldId id="548" r:id="rId14"/>
    <p:sldId id="546" r:id="rId15"/>
    <p:sldId id="549" r:id="rId16"/>
    <p:sldId id="550" r:id="rId17"/>
    <p:sldId id="543" r:id="rId18"/>
    <p:sldId id="544" r:id="rId19"/>
    <p:sldId id="533" r:id="rId20"/>
    <p:sldId id="526" r:id="rId21"/>
    <p:sldId id="528" r:id="rId22"/>
    <p:sldId id="427" r:id="rId23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方正大标宋_GBK" panose="03000509000000000000" pitchFamily="65" charset="-122"/>
      <p:regular r:id="rId28"/>
    </p:embeddedFont>
    <p:embeddedFont>
      <p:font typeface="方正大标宋简体" panose="02000000000000000000" pitchFamily="2" charset="-122"/>
      <p:regular r:id="rId29"/>
    </p:embeddedFont>
    <p:embeddedFont>
      <p:font typeface="方正隶变_GBK" panose="03000509000000000000" pitchFamily="65" charset="-122"/>
      <p:regular r:id="rId30"/>
    </p:embeddedFont>
    <p:embeddedFont>
      <p:font typeface="方正小标宋_GBK" panose="03000509000000000000" pitchFamily="65" charset="-122"/>
      <p:regular r:id="rId31"/>
    </p:embeddedFont>
    <p:embeddedFont>
      <p:font typeface="微软雅黑" panose="020B0503020204020204" pitchFamily="34" charset="-122"/>
      <p:regular r:id="rId32"/>
      <p:bold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image" Target="../media/image10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It will snow in Harbin.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0695200-AF99-418E-816A-3746DB54E0EA}"/>
              </a:ext>
            </a:extLst>
          </p:cNvPr>
          <p:cNvSpPr/>
          <p:nvPr/>
        </p:nvSpPr>
        <p:spPr>
          <a:xfrm>
            <a:off x="505460" y="841079"/>
            <a:ext cx="10865692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thirty students in my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 sunny this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.What are we going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do?Three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students are going to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nine students are going to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Saturday.Six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students are going to climb mountains and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students are going to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Sunday.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3A9E83-48CF-4A5F-B050-E43C905FEEC2}"/>
              </a:ext>
            </a:extLst>
          </p:cNvPr>
          <p:cNvSpPr/>
          <p:nvPr/>
        </p:nvSpPr>
        <p:spPr>
          <a:xfrm>
            <a:off x="1905993" y="1745531"/>
            <a:ext cx="17347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CB0DBC1-442B-4A1F-86DD-D2CEEF9E7FAD}"/>
              </a:ext>
            </a:extLst>
          </p:cNvPr>
          <p:cNvSpPr/>
          <p:nvPr/>
        </p:nvSpPr>
        <p:spPr>
          <a:xfrm>
            <a:off x="3429972" y="2518024"/>
            <a:ext cx="24881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3C4B3F7-D307-448E-8022-B46366803137}"/>
              </a:ext>
            </a:extLst>
          </p:cNvPr>
          <p:cNvSpPr/>
          <p:nvPr/>
        </p:nvSpPr>
        <p:spPr>
          <a:xfrm>
            <a:off x="1708224" y="3281464"/>
            <a:ext cx="23294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39C211A-7399-4AEF-BC48-C521A2BF456E}"/>
              </a:ext>
            </a:extLst>
          </p:cNvPr>
          <p:cNvSpPr/>
          <p:nvPr/>
        </p:nvSpPr>
        <p:spPr>
          <a:xfrm>
            <a:off x="5255152" y="4063659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fifteen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AFCAF25-F322-46E8-A7B3-EBB9A18DEE20}"/>
              </a:ext>
            </a:extLst>
          </p:cNvPr>
          <p:cNvSpPr/>
          <p:nvPr/>
        </p:nvSpPr>
        <p:spPr>
          <a:xfrm>
            <a:off x="1681065" y="4854687"/>
            <a:ext cx="20890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568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8573C43-4FB2-4975-8C6B-408464B858F1}"/>
              </a:ext>
            </a:extLst>
          </p:cNvPr>
          <p:cNvSpPr/>
          <p:nvPr/>
        </p:nvSpPr>
        <p:spPr>
          <a:xfrm>
            <a:off x="505459" y="723386"/>
            <a:ext cx="11181081" cy="710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六、下面是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Simon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给你分享的</a:t>
            </a:r>
            <a:r>
              <a:rPr lang="zh-CN" altLang="zh-CN" sz="30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三首英语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诗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阅读并且选择正确的答案。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F83C875-5040-4A1C-8A98-723227ED03B7}"/>
              </a:ext>
            </a:extLst>
          </p:cNvPr>
          <p:cNvSpPr/>
          <p:nvPr/>
        </p:nvSpPr>
        <p:spPr>
          <a:xfrm>
            <a:off x="642796" y="2157608"/>
            <a:ext cx="10330004" cy="368273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29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  </a:t>
            </a:r>
            <a:endParaRPr lang="zh-CN" altLang="en-US" sz="29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now,my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little one.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now,my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sunshine.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now,piece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my heart.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sleep,my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little one.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sleep,my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love.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endParaRPr lang="zh-CN" altLang="en-US" sz="28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5337FA-4E3F-4F0A-B9C7-B22AAC647AB8}"/>
              </a:ext>
            </a:extLst>
          </p:cNvPr>
          <p:cNvSpPr/>
          <p:nvPr/>
        </p:nvSpPr>
        <p:spPr>
          <a:xfrm>
            <a:off x="5975287" y="2729641"/>
            <a:ext cx="4689695" cy="2632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sleep,piece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my heart.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Sleep,my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little one,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I sing to you.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Sleep,my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little one,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is already asleep.</a:t>
            </a:r>
            <a:endParaRPr lang="zh-CN" alt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6041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49D0C68-5404-4E5E-9415-CBBDE473F405}"/>
              </a:ext>
            </a:extLst>
          </p:cNvPr>
          <p:cNvSpPr/>
          <p:nvPr/>
        </p:nvSpPr>
        <p:spPr>
          <a:xfrm>
            <a:off x="1860587" y="838780"/>
            <a:ext cx="8306455" cy="595964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mama feeds me,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washes my skin.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first thing I see every morning is her.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last thing I kiss every night is her face.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mama is the best one.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sings like a bird,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knows how I feel.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don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say a word,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mama is warm.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57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0CE075F-0432-4188-85AB-95BC5BD57E51}"/>
              </a:ext>
            </a:extLst>
          </p:cNvPr>
          <p:cNvSpPr/>
          <p:nvPr/>
        </p:nvSpPr>
        <p:spPr>
          <a:xfrm>
            <a:off x="3321698" y="946407"/>
            <a:ext cx="5589037" cy="507061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 tidy the table.</a:t>
            </a:r>
            <a:endParaRPr lang="zh-CN" altLang="en-US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sweep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floor.</a:t>
            </a:r>
            <a:endParaRPr lang="zh-CN" altLang="en-US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 wash my clothes,</a:t>
            </a:r>
            <a:endParaRPr lang="zh-CN" altLang="en-US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count to forty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four.</a:t>
            </a:r>
            <a:endParaRPr lang="zh-CN" altLang="en-US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 wash dishes,</a:t>
            </a:r>
            <a:endParaRPr lang="zh-CN" altLang="en-US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clean my bedroom.</a:t>
            </a:r>
            <a:endParaRPr lang="zh-CN" altLang="en-US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teaches?</a:t>
            </a:r>
            <a:endParaRPr lang="zh-CN" altLang="en-US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7168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8573C43-4FB2-4975-8C6B-408464B858F1}"/>
              </a:ext>
            </a:extLst>
          </p:cNvPr>
          <p:cNvSpPr/>
          <p:nvPr/>
        </p:nvSpPr>
        <p:spPr>
          <a:xfrm>
            <a:off x="505459" y="841079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)1.The first poem(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sung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A.babies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B.mothers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C.relatives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D.friends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)2.In the second(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poem,the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last thing “I” kiss at night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skin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B.Mum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face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bird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D.Mum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4916037-C4C9-4E37-94D7-48509587D7FC}"/>
              </a:ext>
            </a:extLst>
          </p:cNvPr>
          <p:cNvSpPr/>
          <p:nvPr/>
        </p:nvSpPr>
        <p:spPr>
          <a:xfrm>
            <a:off x="1030131" y="10022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379A9F0-62AE-4BD1-B184-DCEAF0C52699}"/>
              </a:ext>
            </a:extLst>
          </p:cNvPr>
          <p:cNvSpPr/>
          <p:nvPr/>
        </p:nvSpPr>
        <p:spPr>
          <a:xfrm>
            <a:off x="1054176" y="25801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523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8573C43-4FB2-4975-8C6B-408464B858F1}"/>
              </a:ext>
            </a:extLst>
          </p:cNvPr>
          <p:cNvSpPr/>
          <p:nvPr/>
        </p:nvSpPr>
        <p:spPr>
          <a:xfrm>
            <a:off x="505459" y="841079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)3.What does the underlined(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画线的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word “sweep” mean in Chinese?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打扫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)4.What do you think of “I” in the third(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poem?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A.Helpful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B.Lucky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C.Crazy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D.Shy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118FD1D-2E58-466D-A2DC-8F626F334A38}"/>
              </a:ext>
            </a:extLst>
          </p:cNvPr>
          <p:cNvSpPr/>
          <p:nvPr/>
        </p:nvSpPr>
        <p:spPr>
          <a:xfrm>
            <a:off x="1158843" y="1056522"/>
            <a:ext cx="498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8FEBD1D-3560-45D7-8FBF-0A44FB3F9CDC}"/>
              </a:ext>
            </a:extLst>
          </p:cNvPr>
          <p:cNvSpPr/>
          <p:nvPr/>
        </p:nvSpPr>
        <p:spPr>
          <a:xfrm>
            <a:off x="1158843" y="32841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318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8573C43-4FB2-4975-8C6B-408464B858F1}"/>
              </a:ext>
            </a:extLst>
          </p:cNvPr>
          <p:cNvSpPr/>
          <p:nvPr/>
        </p:nvSpPr>
        <p:spPr>
          <a:xfrm>
            <a:off x="505459" y="841079"/>
            <a:ext cx="11006455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)5.What are the three poems mainly about?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A.Food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health.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B.Hobbies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sports.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C.Family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love.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D.Animals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humans.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C2913D-AC9E-48A6-B31E-0189D211DC87}"/>
              </a:ext>
            </a:extLst>
          </p:cNvPr>
          <p:cNvSpPr/>
          <p:nvPr/>
        </p:nvSpPr>
        <p:spPr>
          <a:xfrm>
            <a:off x="1236057" y="1056522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399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4D98DC1-500C-4DB9-9246-1A62CBA4B45E}"/>
              </a:ext>
            </a:extLst>
          </p:cNvPr>
          <p:cNvSpPr/>
          <p:nvPr/>
        </p:nvSpPr>
        <p:spPr>
          <a:xfrm>
            <a:off x="505460" y="841079"/>
            <a:ext cx="10865692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七、请你根据下表的天气情况作出自己的假期活动安排吧。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要求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语言丰富、正确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书写规范、美观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不少于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句话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bank:sunny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hot, windy, rain, cloudy, go to the park, go swimming, visit my grandparents, play chess, read a book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3171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7F8D9C0-5A54-4DE0-A8FB-01AADAED51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24" y="911721"/>
            <a:ext cx="11235351" cy="33409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07267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FC499A4-67CF-4549-A887-D38FC112E5EC}"/>
              </a:ext>
            </a:extLst>
          </p:cNvPr>
          <p:cNvSpPr/>
          <p:nvPr/>
        </p:nvSpPr>
        <p:spPr>
          <a:xfrm>
            <a:off x="505460" y="821065"/>
            <a:ext cx="10901906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Next week is a holiday.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224E232-1DC8-4004-AF1A-3E5C45081A65}"/>
              </a:ext>
            </a:extLst>
          </p:cNvPr>
          <p:cNvSpPr/>
          <p:nvPr/>
        </p:nvSpPr>
        <p:spPr>
          <a:xfrm>
            <a:off x="610009" y="821065"/>
            <a:ext cx="10901906" cy="470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On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Monday,it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hot.I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go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swimming.On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Tuesday,it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windy.I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visit my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grandparents.On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Wednesday,it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cloudy.I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read a book at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Thursday,it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rain.I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play chess with my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father.On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Friday,it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sunny.I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the park.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E968009-AE4C-4270-9687-D6C6795E7305}"/>
              </a:ext>
            </a:extLst>
          </p:cNvPr>
          <p:cNvCxnSpPr>
            <a:cxnSpLocks/>
          </p:cNvCxnSpPr>
          <p:nvPr/>
        </p:nvCxnSpPr>
        <p:spPr>
          <a:xfrm flipH="1">
            <a:off x="5956414" y="1530036"/>
            <a:ext cx="5730126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9682583-424B-4D00-A328-BF5425D9A62F}"/>
              </a:ext>
            </a:extLst>
          </p:cNvPr>
          <p:cNvCxnSpPr>
            <a:cxnSpLocks/>
          </p:cNvCxnSpPr>
          <p:nvPr/>
        </p:nvCxnSpPr>
        <p:spPr>
          <a:xfrm flipH="1">
            <a:off x="610009" y="2395391"/>
            <a:ext cx="10901906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7412DE4-8A8F-4DFF-ABFA-8373DB732548}"/>
              </a:ext>
            </a:extLst>
          </p:cNvPr>
          <p:cNvCxnSpPr>
            <a:cxnSpLocks/>
          </p:cNvCxnSpPr>
          <p:nvPr/>
        </p:nvCxnSpPr>
        <p:spPr>
          <a:xfrm flipH="1">
            <a:off x="608503" y="3127215"/>
            <a:ext cx="10901906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61D1635-03C9-4B72-BFC9-64095C7FD05C}"/>
              </a:ext>
            </a:extLst>
          </p:cNvPr>
          <p:cNvCxnSpPr>
            <a:cxnSpLocks/>
          </p:cNvCxnSpPr>
          <p:nvPr/>
        </p:nvCxnSpPr>
        <p:spPr>
          <a:xfrm flipH="1">
            <a:off x="581343" y="3923921"/>
            <a:ext cx="10901906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FDBB27A-5E80-4077-BB19-4E7BD81C587A}"/>
              </a:ext>
            </a:extLst>
          </p:cNvPr>
          <p:cNvCxnSpPr>
            <a:cxnSpLocks/>
          </p:cNvCxnSpPr>
          <p:nvPr/>
        </p:nvCxnSpPr>
        <p:spPr>
          <a:xfrm flipH="1">
            <a:off x="626611" y="4711579"/>
            <a:ext cx="10901906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8FB7A4F-7C29-48B3-BC83-45ABE7A671C0}"/>
              </a:ext>
            </a:extLst>
          </p:cNvPr>
          <p:cNvCxnSpPr>
            <a:cxnSpLocks/>
          </p:cNvCxnSpPr>
          <p:nvPr/>
        </p:nvCxnSpPr>
        <p:spPr>
          <a:xfrm flipH="1">
            <a:off x="617553" y="5499224"/>
            <a:ext cx="10901906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65852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9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C0FDAE2-19F8-4403-B0A8-2CC2EF91A0DB}"/>
              </a:ext>
            </a:extLst>
          </p:cNvPr>
          <p:cNvSpPr/>
          <p:nvPr/>
        </p:nvSpPr>
        <p:spPr>
          <a:xfrm>
            <a:off x="505460" y="1475587"/>
            <a:ext cx="7705956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写出表示天气状况的单词。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B2CD2E9-7A97-4184-BDD5-6ECE4F430A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3041"/>
          <a:stretch/>
        </p:blipFill>
        <p:spPr>
          <a:xfrm>
            <a:off x="505458" y="2225886"/>
            <a:ext cx="2337739" cy="46321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9394CF2-D511-4924-B2B0-1D0D342848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924" r="55114"/>
          <a:stretch/>
        </p:blipFill>
        <p:spPr>
          <a:xfrm>
            <a:off x="3332958" y="2205329"/>
            <a:ext cx="2337739" cy="46271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28F4F62-F114-4D09-944C-8BACD5DD354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5158" r="27903"/>
          <a:stretch/>
        </p:blipFill>
        <p:spPr>
          <a:xfrm>
            <a:off x="5957180" y="2226956"/>
            <a:ext cx="2334531" cy="462713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D8010D0-152E-47BD-B0CA-FF87B1AABFF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3062"/>
          <a:stretch/>
        </p:blipFill>
        <p:spPr>
          <a:xfrm>
            <a:off x="8612670" y="2218099"/>
            <a:ext cx="2334531" cy="462713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053DDBA-5FC9-40CC-920D-E74288247F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3116" y="3725142"/>
            <a:ext cx="1542422" cy="91447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7418E69F-5576-49CE-AC6B-2C1AF6BB2ADD}"/>
              </a:ext>
            </a:extLst>
          </p:cNvPr>
          <p:cNvSpPr/>
          <p:nvPr/>
        </p:nvSpPr>
        <p:spPr>
          <a:xfrm>
            <a:off x="3675672" y="3800234"/>
            <a:ext cx="18838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rain/rainy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79B0983-25AB-418B-BAA8-B550E27132E4}"/>
              </a:ext>
            </a:extLst>
          </p:cNvPr>
          <p:cNvSpPr/>
          <p:nvPr/>
        </p:nvSpPr>
        <p:spPr>
          <a:xfrm>
            <a:off x="6793006" y="388523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E1545F4-A1FE-438E-8018-3F605A03799E}"/>
              </a:ext>
            </a:extLst>
          </p:cNvPr>
          <p:cNvSpPr/>
          <p:nvPr/>
        </p:nvSpPr>
        <p:spPr>
          <a:xfrm>
            <a:off x="9233117" y="3809287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windy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7C48F35-998D-421B-827D-ADF7DCB56F63}"/>
              </a:ext>
            </a:extLst>
          </p:cNvPr>
          <p:cNvSpPr/>
          <p:nvPr/>
        </p:nvSpPr>
        <p:spPr>
          <a:xfrm>
            <a:off x="554979" y="610493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snow/snowy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115C623-3B12-4375-85E9-F8B880064A2A}"/>
              </a:ext>
            </a:extLst>
          </p:cNvPr>
          <p:cNvSpPr/>
          <p:nvPr/>
        </p:nvSpPr>
        <p:spPr>
          <a:xfrm>
            <a:off x="3884674" y="6068722"/>
            <a:ext cx="18085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cloudy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DCE15F5-73C5-465D-8FFF-F54DBCC7D296}"/>
              </a:ext>
            </a:extLst>
          </p:cNvPr>
          <p:cNvSpPr/>
          <p:nvPr/>
        </p:nvSpPr>
        <p:spPr>
          <a:xfrm>
            <a:off x="6684399" y="6150200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</a:t>
            </a: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D0EE9AF-E371-4D62-9033-30E7AC027004}"/>
              </a:ext>
            </a:extLst>
          </p:cNvPr>
          <p:cNvSpPr/>
          <p:nvPr/>
        </p:nvSpPr>
        <p:spPr>
          <a:xfrm>
            <a:off x="9408679" y="615019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F0F0512-C9F8-4924-8282-8926AB502B4D}"/>
              </a:ext>
            </a:extLst>
          </p:cNvPr>
          <p:cNvSpPr/>
          <p:nvPr/>
        </p:nvSpPr>
        <p:spPr>
          <a:xfrm>
            <a:off x="473929" y="1756823"/>
            <a:ext cx="11223147" cy="1441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根据语境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选择正确的选项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补全短文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将其序号填入题前的括号里。</a:t>
            </a:r>
            <a:endParaRPr lang="zh-CN" altLang="zh-CN" sz="3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3987B8-F85A-48F0-8050-F457AC1F770F}"/>
              </a:ext>
            </a:extLst>
          </p:cNvPr>
          <p:cNvSpPr/>
          <p:nvPr/>
        </p:nvSpPr>
        <p:spPr>
          <a:xfrm>
            <a:off x="505460" y="2472184"/>
            <a:ext cx="11101083" cy="3579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The summer holiday is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soon.The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students in Class One</a:t>
            </a:r>
          </a:p>
          <a:p>
            <a:pPr algn="just">
              <a:lnSpc>
                <a:spcPct val="150000"/>
              </a:lnSpc>
            </a:pP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 about their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vacations.Peter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back to England because he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visit his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parents.Liu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Xing is going to Harbin because his uncle lives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there.He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him.Cindy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to Beijing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</a:t>
            </a:r>
            <a:r>
              <a:rPr lang="en-US" altLang="zh-CN" sz="3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mum.Everyone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a good plan. 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350298C-B3EB-494F-A81F-917C92FAF7CB}"/>
              </a:ext>
            </a:extLst>
          </p:cNvPr>
          <p:cNvSpPr/>
          <p:nvPr/>
        </p:nvSpPr>
        <p:spPr>
          <a:xfrm>
            <a:off x="505460" y="841078"/>
            <a:ext cx="10938120" cy="517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)1.A.come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B.came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C.coming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)2.A.are	                B.is	                      C.am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)3.A.want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B.wants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C.wanted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)4.A.goes	       B.is going to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C.going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)5.A.with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09D425B-D76C-4074-9D88-0CA7DA1135E0}"/>
              </a:ext>
            </a:extLst>
          </p:cNvPr>
          <p:cNvSpPr/>
          <p:nvPr/>
        </p:nvSpPr>
        <p:spPr>
          <a:xfrm>
            <a:off x="1069312" y="11989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F34B4A9-E72D-4E20-89E3-2118D57ADF9C}"/>
              </a:ext>
            </a:extLst>
          </p:cNvPr>
          <p:cNvSpPr/>
          <p:nvPr/>
        </p:nvSpPr>
        <p:spPr>
          <a:xfrm>
            <a:off x="1057289" y="22211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31DBECC-6D95-415B-A4DA-AD27EBDB2750}"/>
              </a:ext>
            </a:extLst>
          </p:cNvPr>
          <p:cNvSpPr/>
          <p:nvPr/>
        </p:nvSpPr>
        <p:spPr>
          <a:xfrm>
            <a:off x="1069312" y="33294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6805F8C-1406-4342-B6C7-AF0D3C7F1BC0}"/>
              </a:ext>
            </a:extLst>
          </p:cNvPr>
          <p:cNvSpPr/>
          <p:nvPr/>
        </p:nvSpPr>
        <p:spPr>
          <a:xfrm>
            <a:off x="1044118" y="43651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4CA2971-FDF8-4C72-8B4C-950822793C92}"/>
              </a:ext>
            </a:extLst>
          </p:cNvPr>
          <p:cNvSpPr/>
          <p:nvPr/>
        </p:nvSpPr>
        <p:spPr>
          <a:xfrm>
            <a:off x="1045267" y="53550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524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87D995-611E-4C8B-825B-AF26B269459C}"/>
              </a:ext>
            </a:extLst>
          </p:cNvPr>
          <p:cNvSpPr/>
          <p:nvPr/>
        </p:nvSpPr>
        <p:spPr>
          <a:xfrm>
            <a:off x="505459" y="861094"/>
            <a:ext cx="10892853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)1.It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 in Beijing tomorrow.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B.will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C.will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)2.It will be cold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	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C.in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2310A6-D397-4393-9248-1A7313711CB6}"/>
              </a:ext>
            </a:extLst>
          </p:cNvPr>
          <p:cNvSpPr/>
          <p:nvPr/>
        </p:nvSpPr>
        <p:spPr>
          <a:xfrm>
            <a:off x="1016777" y="1822591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D030D0A-A681-4688-9B56-01333267CD70}"/>
              </a:ext>
            </a:extLst>
          </p:cNvPr>
          <p:cNvSpPr/>
          <p:nvPr/>
        </p:nvSpPr>
        <p:spPr>
          <a:xfrm>
            <a:off x="1071279" y="34364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87D995-611E-4C8B-825B-AF26B269459C}"/>
              </a:ext>
            </a:extLst>
          </p:cNvPr>
          <p:cNvSpPr/>
          <p:nvPr/>
        </p:nvSpPr>
        <p:spPr>
          <a:xfrm>
            <a:off x="505459" y="861094"/>
            <a:ext cx="10892853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)3.The boy is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chess with his father after dinner.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A.plays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B.played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C.play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)4.I won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park this Sunday.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A.going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C.goes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BFE2253-A9DF-48BA-B823-B0C1FB759F9E}"/>
              </a:ext>
            </a:extLst>
          </p:cNvPr>
          <p:cNvSpPr/>
          <p:nvPr/>
        </p:nvSpPr>
        <p:spPr>
          <a:xfrm>
            <a:off x="1025831" y="1056522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F92DF7-2D01-48A9-9189-20A640A5BD8F}"/>
              </a:ext>
            </a:extLst>
          </p:cNvPr>
          <p:cNvSpPr/>
          <p:nvPr/>
        </p:nvSpPr>
        <p:spPr>
          <a:xfrm>
            <a:off x="1080333" y="34092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689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87D995-611E-4C8B-825B-AF26B269459C}"/>
              </a:ext>
            </a:extLst>
          </p:cNvPr>
          <p:cNvSpPr/>
          <p:nvPr/>
        </p:nvSpPr>
        <p:spPr>
          <a:xfrm>
            <a:off x="505459" y="861094"/>
            <a:ext cx="10892853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)5.“Every cloud has a silver(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银的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lining(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表达的意思是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每朵云都很美丽。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	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守得云开见月明。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云里来雾里去。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8035AB-3CE1-4FD1-A714-A279082F4A7A}"/>
              </a:ext>
            </a:extLst>
          </p:cNvPr>
          <p:cNvSpPr/>
          <p:nvPr/>
        </p:nvSpPr>
        <p:spPr>
          <a:xfrm>
            <a:off x="1087418" y="101610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510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1D47A3-BEDF-4E46-B6A0-2FAFEC598E2B}"/>
              </a:ext>
            </a:extLst>
          </p:cNvPr>
          <p:cNvSpPr/>
          <p:nvPr/>
        </p:nvSpPr>
        <p:spPr>
          <a:xfrm>
            <a:off x="346838" y="861095"/>
            <a:ext cx="11006455" cy="4509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三、选择合适的选项补全对话。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Tony:What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the weather be like tomorrow?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Tony:What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do tomorrow?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you come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us?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6F118FA-3BC0-44E9-B122-76F8145AFEC6}"/>
              </a:ext>
            </a:extLst>
          </p:cNvPr>
          <p:cNvSpPr/>
          <p:nvPr/>
        </p:nvSpPr>
        <p:spPr>
          <a:xfrm>
            <a:off x="5404026" y="2238805"/>
            <a:ext cx="6296105" cy="424257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course I will.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 there by bike.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 sunny.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D.We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meet at nine o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play football with my 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 in the park.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you do?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CAEF89B-B3CC-4609-B815-85C3EE623C4A}"/>
              </a:ext>
            </a:extLst>
          </p:cNvPr>
          <p:cNvSpPr/>
          <p:nvPr/>
        </p:nvSpPr>
        <p:spPr>
          <a:xfrm>
            <a:off x="1819871" y="219215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7CBCF31-82B1-4166-8291-3B992FAB9953}"/>
              </a:ext>
            </a:extLst>
          </p:cNvPr>
          <p:cNvSpPr/>
          <p:nvPr/>
        </p:nvSpPr>
        <p:spPr>
          <a:xfrm>
            <a:off x="1796738" y="40904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1D47A3-BEDF-4E46-B6A0-2FAFEC598E2B}"/>
              </a:ext>
            </a:extLst>
          </p:cNvPr>
          <p:cNvSpPr/>
          <p:nvPr/>
        </p:nvSpPr>
        <p:spPr>
          <a:xfrm>
            <a:off x="505459" y="861095"/>
            <a:ext cx="11006455" cy="3229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are we going to meet?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 meet at the school gate.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Tony:How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we get there?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 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Tony:OK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26097F0-46EF-41FD-975C-ED8D1EABB333}"/>
              </a:ext>
            </a:extLst>
          </p:cNvPr>
          <p:cNvSpPr/>
          <p:nvPr/>
        </p:nvSpPr>
        <p:spPr>
          <a:xfrm>
            <a:off x="5469341" y="2238805"/>
            <a:ext cx="6296105" cy="424257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course I will.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 there by bike.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be sunny.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D.We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meet at nine o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play football with my 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 in the park.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you do?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9CC4B89-073E-4588-94EE-648DF580352D}"/>
              </a:ext>
            </a:extLst>
          </p:cNvPr>
          <p:cNvSpPr/>
          <p:nvPr/>
        </p:nvSpPr>
        <p:spPr>
          <a:xfrm>
            <a:off x="2132475" y="90522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8BAFBAB-FF7E-4734-BFA8-C432F36A05C9}"/>
              </a:ext>
            </a:extLst>
          </p:cNvPr>
          <p:cNvSpPr/>
          <p:nvPr/>
        </p:nvSpPr>
        <p:spPr>
          <a:xfrm>
            <a:off x="1901195" y="156030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60D6905-F181-40D4-86E4-377A03F21ACA}"/>
              </a:ext>
            </a:extLst>
          </p:cNvPr>
          <p:cNvSpPr/>
          <p:nvPr/>
        </p:nvSpPr>
        <p:spPr>
          <a:xfrm>
            <a:off x="2046501" y="281708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616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EC43CC2-8494-41FD-912F-6A9DF01FD968}"/>
              </a:ext>
            </a:extLst>
          </p:cNvPr>
          <p:cNvSpPr/>
          <p:nvPr/>
        </p:nvSpPr>
        <p:spPr>
          <a:xfrm>
            <a:off x="505459" y="841079"/>
            <a:ext cx="10856639" cy="548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四、选择正确的单词或短语补全句子。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 won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(snow/sunny) this month.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2.Let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(look/looking) at the weather tomorrow.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 will rain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(in/on) Friday.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going to be hot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(last week/next week).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5.What are you going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(do/to do) today?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6.Will it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(cloudy/be cloudy) tomorrow? </a:t>
            </a:r>
            <a:endParaRPr lang="zh-CN" altLang="en-US" sz="34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17785F-EC52-4CF7-AA2A-7A80C5D72FA8}"/>
              </a:ext>
            </a:extLst>
          </p:cNvPr>
          <p:cNvSpPr/>
          <p:nvPr/>
        </p:nvSpPr>
        <p:spPr>
          <a:xfrm>
            <a:off x="2782298" y="1763205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EA41ED0-DCCF-4B71-AAA7-DD47F8D8177D}"/>
              </a:ext>
            </a:extLst>
          </p:cNvPr>
          <p:cNvSpPr/>
          <p:nvPr/>
        </p:nvSpPr>
        <p:spPr>
          <a:xfrm>
            <a:off x="2267684" y="2537974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46D318A-5169-46BB-AF71-949326E43594}"/>
              </a:ext>
            </a:extLst>
          </p:cNvPr>
          <p:cNvSpPr/>
          <p:nvPr/>
        </p:nvSpPr>
        <p:spPr>
          <a:xfrm>
            <a:off x="3255362" y="33127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05ECA14-69C7-426B-9D2E-D1CD0291B6D3}"/>
              </a:ext>
            </a:extLst>
          </p:cNvPr>
          <p:cNvSpPr/>
          <p:nvPr/>
        </p:nvSpPr>
        <p:spPr>
          <a:xfrm>
            <a:off x="4696739" y="4071838"/>
            <a:ext cx="19656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B6CA026-3D5E-4630-8D02-4BED4CA72095}"/>
              </a:ext>
            </a:extLst>
          </p:cNvPr>
          <p:cNvSpPr/>
          <p:nvPr/>
        </p:nvSpPr>
        <p:spPr>
          <a:xfrm>
            <a:off x="5144778" y="4864713"/>
            <a:ext cx="1069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B7D1B3B-7538-4509-9507-995893764D20}"/>
              </a:ext>
            </a:extLst>
          </p:cNvPr>
          <p:cNvSpPr/>
          <p:nvPr/>
        </p:nvSpPr>
        <p:spPr>
          <a:xfrm>
            <a:off x="2682340" y="5604794"/>
            <a:ext cx="18934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0695200-AF99-418E-816A-3746DB54E0EA}"/>
              </a:ext>
            </a:extLst>
          </p:cNvPr>
          <p:cNvSpPr/>
          <p:nvPr/>
        </p:nvSpPr>
        <p:spPr>
          <a:xfrm>
            <a:off x="505460" y="813920"/>
            <a:ext cx="10865692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对同学们的周末计划做了一个调查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请你根据条形统计图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帮她完成总结。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6.jpeg">
            <a:extLst>
              <a:ext uri="{FF2B5EF4-FFF2-40B4-BE49-F238E27FC236}">
                <a16:creationId xmlns:a16="http://schemas.microsoft.com/office/drawing/2014/main" id="{4141745D-888C-4732-89A7-950DF183807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036893" y="2525534"/>
            <a:ext cx="6998464" cy="42090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1403</Words>
  <Application>Microsoft Office PowerPoint</Application>
  <PresentationFormat>宽屏</PresentationFormat>
  <Paragraphs>192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方正大标宋_GBK</vt:lpstr>
      <vt:lpstr>Wingdings</vt:lpstr>
      <vt:lpstr>Arial</vt:lpstr>
      <vt:lpstr>Times New Roman</vt:lpstr>
      <vt:lpstr>方正隶变_GBK</vt:lpstr>
      <vt:lpstr>方正大标宋简体</vt:lpstr>
      <vt:lpstr>Calibri</vt:lpstr>
      <vt:lpstr>微软雅黑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264</cp:revision>
  <dcterms:created xsi:type="dcterms:W3CDTF">2019-06-19T02:08:00Z</dcterms:created>
  <dcterms:modified xsi:type="dcterms:W3CDTF">2014-01-30T13:13:29Z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