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35" r:id="rId7"/>
    <p:sldId id="523" r:id="rId8"/>
    <p:sldId id="533" r:id="rId9"/>
    <p:sldId id="511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仿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隶变_GBK" panose="03000509000000000000" pitchFamily="65" charset="-122"/>
      <p:regular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楷体_GBK" panose="03000509000000000000" pitchFamily="65" charset="-122"/>
      <p:regular r:id="rId23"/>
    </p:embeddedFont>
    <p:embeddedFont>
      <p:font typeface="方正小标宋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1BFFE7D-A4F0-4618-8697-E81D7878A583}"/>
              </a:ext>
            </a:extLst>
          </p:cNvPr>
          <p:cNvSpPr/>
          <p:nvPr/>
        </p:nvSpPr>
        <p:spPr>
          <a:xfrm>
            <a:off x="658482" y="1838228"/>
            <a:ext cx="10573109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经过一点可以画出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条直线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过两点只可以画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条直线。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钟面上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时整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时针与分针的夹角是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一个等腰三角形的顶角是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120°,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底角是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)°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CCBC8F4-BD18-446A-8210-49732D90DA4D}"/>
              </a:ext>
            </a:extLst>
          </p:cNvPr>
          <p:cNvSpPr/>
          <p:nvPr/>
        </p:nvSpPr>
        <p:spPr>
          <a:xfrm>
            <a:off x="4810061" y="281346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无数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4F86E06-9874-4CF8-9555-DB1C23D034B3}"/>
              </a:ext>
            </a:extLst>
          </p:cNvPr>
          <p:cNvSpPr/>
          <p:nvPr/>
        </p:nvSpPr>
        <p:spPr>
          <a:xfrm>
            <a:off x="1097929" y="356177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CE163B1-431E-45E9-9036-9BE6AE93517C}"/>
              </a:ext>
            </a:extLst>
          </p:cNvPr>
          <p:cNvSpPr/>
          <p:nvPr/>
        </p:nvSpPr>
        <p:spPr>
          <a:xfrm>
            <a:off x="7680400" y="438580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7D86598-D2ED-47D0-A38D-EB2A58C53C14}"/>
              </a:ext>
            </a:extLst>
          </p:cNvPr>
          <p:cNvSpPr/>
          <p:nvPr/>
        </p:nvSpPr>
        <p:spPr>
          <a:xfrm>
            <a:off x="8626838" y="514958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4C89D5-B203-40AB-BD5C-7936DDF138FB}"/>
              </a:ext>
            </a:extLst>
          </p:cNvPr>
          <p:cNvSpPr/>
          <p:nvPr/>
        </p:nvSpPr>
        <p:spPr>
          <a:xfrm>
            <a:off x="505460" y="841079"/>
            <a:ext cx="10924540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一个三角形的两条边长分别是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第三条边最长是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最短是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边长都是整厘米数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半圆的直径是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梯形的上底是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梯形的高是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13B2360-6947-466A-B994-F62F2ADA147E}"/>
              </a:ext>
            </a:extLst>
          </p:cNvPr>
          <p:cNvSpPr/>
          <p:nvPr/>
        </p:nvSpPr>
        <p:spPr>
          <a:xfrm>
            <a:off x="1773969" y="1775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AD069BD-CC32-4BCF-97FC-6B4D837D2FDA}"/>
              </a:ext>
            </a:extLst>
          </p:cNvPr>
          <p:cNvSpPr/>
          <p:nvPr/>
        </p:nvSpPr>
        <p:spPr>
          <a:xfrm>
            <a:off x="5242846" y="17758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pic>
        <p:nvPicPr>
          <p:cNvPr id="9" name="image243.jpeg">
            <a:extLst>
              <a:ext uri="{FF2B5EF4-FFF2-40B4-BE49-F238E27FC236}">
                <a16:creationId xmlns:a16="http://schemas.microsoft.com/office/drawing/2014/main" xmlns="" id="{C774391A-C524-4A5E-8962-4E9474846E9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2737955"/>
            <a:ext cx="3524599" cy="127700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2FFC9CD-0FDE-4F19-83FC-2E2758DFED1A}"/>
              </a:ext>
            </a:extLst>
          </p:cNvPr>
          <p:cNvSpPr/>
          <p:nvPr/>
        </p:nvSpPr>
        <p:spPr>
          <a:xfrm>
            <a:off x="8538167" y="333763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B4ABE9A-348F-4D6A-B005-4363AA1F9694}"/>
              </a:ext>
            </a:extLst>
          </p:cNvPr>
          <p:cNvSpPr/>
          <p:nvPr/>
        </p:nvSpPr>
        <p:spPr>
          <a:xfrm>
            <a:off x="2887924" y="41524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328A5A9-6285-4AA2-8097-44160AF7C33A}"/>
              </a:ext>
            </a:extLst>
          </p:cNvPr>
          <p:cNvSpPr/>
          <p:nvPr/>
        </p:nvSpPr>
        <p:spPr>
          <a:xfrm>
            <a:off x="7158962" y="41524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1B1A975-8E3F-4AF1-B478-89AC4C785FEF}"/>
              </a:ext>
            </a:extLst>
          </p:cNvPr>
          <p:cNvSpPr/>
          <p:nvPr/>
        </p:nvSpPr>
        <p:spPr>
          <a:xfrm>
            <a:off x="589470" y="946407"/>
            <a:ext cx="10668001" cy="5563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</a:t>
            </a:r>
            <a:r>
              <a:rPr lang="zh-CN" altLang="en-US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序号</a:t>
            </a:r>
            <a:r>
              <a:rPr lang="zh-CN" altLang="zh-CN" sz="33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在括号里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一个三角形三个内角度数的比是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这个三角形是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三角形。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锐角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直角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钝角　</a:t>
            </a:r>
            <a:r>
              <a:rPr lang="zh-CN" altLang="zh-CN" sz="3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等腰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厘米的四根小棒中选出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根围成一个三角形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这个三角形的周长是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A.8	                B.9	                   C.10	             D.12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3FFBAAE-541A-41C1-B9AB-B02C44A830FF}"/>
              </a:ext>
            </a:extLst>
          </p:cNvPr>
          <p:cNvSpPr/>
          <p:nvPr/>
        </p:nvSpPr>
        <p:spPr>
          <a:xfrm>
            <a:off x="1158843" y="266133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128DA5D-3F1A-4349-9B22-ADEA6C5A1099}"/>
              </a:ext>
            </a:extLst>
          </p:cNvPr>
          <p:cNvSpPr/>
          <p:nvPr/>
        </p:nvSpPr>
        <p:spPr>
          <a:xfrm>
            <a:off x="8157668" y="49823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32003A5-DB96-4255-925F-7B47B49AF496}"/>
              </a:ext>
            </a:extLst>
          </p:cNvPr>
          <p:cNvSpPr/>
          <p:nvPr/>
        </p:nvSpPr>
        <p:spPr>
          <a:xfrm>
            <a:off x="505460" y="841079"/>
            <a:ext cx="10752012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下面说法正确的有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角的两边越长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角就越大。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一个三角形至少有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个内角是锐角。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三角形具有稳定性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平行四边形具有不稳定性。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340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等腰三角形、正方形、长方形、平行四边形和圆都是轴对称图形。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	            B.2	           C.3	              D.4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541BD28-F546-4665-AEB3-C29C441A0D43}"/>
              </a:ext>
            </a:extLst>
          </p:cNvPr>
          <p:cNvSpPr/>
          <p:nvPr/>
        </p:nvSpPr>
        <p:spPr>
          <a:xfrm>
            <a:off x="4843090" y="103650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32003A5-DB96-4255-925F-7B47B49AF496}"/>
              </a:ext>
            </a:extLst>
          </p:cNvPr>
          <p:cNvSpPr/>
          <p:nvPr/>
        </p:nvSpPr>
        <p:spPr>
          <a:xfrm>
            <a:off x="505460" y="841079"/>
            <a:ext cx="1075201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一个等腰三角形的两条边分别是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cm,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这个三角形的周长是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)cm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A.14	             B.19	           C.24	                  D.14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D2E48E7-715C-4264-92CF-DEEA5B3587FC}"/>
              </a:ext>
            </a:extLst>
          </p:cNvPr>
          <p:cNvSpPr/>
          <p:nvPr/>
        </p:nvSpPr>
        <p:spPr>
          <a:xfrm>
            <a:off x="3213057" y="179071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799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CF004F-3BA1-4FE3-AED3-1B29CAB6AEB2}"/>
              </a:ext>
            </a:extLst>
          </p:cNvPr>
          <p:cNvSpPr/>
          <p:nvPr/>
        </p:nvSpPr>
        <p:spPr>
          <a:xfrm>
            <a:off x="505460" y="838581"/>
            <a:ext cx="10665748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三、按要求作图。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过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</a:rPr>
              <a:t>P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点画出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</a:rPr>
              <a:t>OA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的垂线和</a:t>
            </a:r>
            <a:r>
              <a:rPr lang="en-US" altLang="zh-CN" sz="3400" i="1">
                <a:latin typeface="Times New Roman" panose="02020603050405020304" pitchFamily="18" charset="0"/>
                <a:ea typeface="宋体" panose="02010600030101010101" pitchFamily="2" charset="-122"/>
              </a:rPr>
              <a:t>OB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的平行线。　　　　　</a:t>
            </a:r>
            <a:endParaRPr lang="zh-CN" altLang="en-US" sz="340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B8977DE-DEA8-41FD-BF71-D38308C61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9684" y="2798868"/>
            <a:ext cx="4237546" cy="3218053"/>
          </a:xfrm>
          <a:prstGeom prst="rect">
            <a:avLst/>
          </a:prstGeom>
        </p:spPr>
      </p:pic>
      <p:pic>
        <p:nvPicPr>
          <p:cNvPr id="9" name="image244.jpeg">
            <a:extLst>
              <a:ext uri="{FF2B5EF4-FFF2-40B4-BE49-F238E27FC236}">
                <a16:creationId xmlns:a16="http://schemas.microsoft.com/office/drawing/2014/main" xmlns="" id="{462F7646-1DD9-4324-82CB-E8F03D4AA7B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2846806"/>
            <a:ext cx="5889676" cy="32873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0F79462-F8A7-4EBA-904D-E865CD123647}"/>
              </a:ext>
            </a:extLst>
          </p:cNvPr>
          <p:cNvSpPr/>
          <p:nvPr/>
        </p:nvSpPr>
        <p:spPr>
          <a:xfrm>
            <a:off x="609874" y="934964"/>
            <a:ext cx="59618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作一个半径为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厘米的半圆。</a:t>
            </a:r>
            <a:endParaRPr lang="zh-CN" altLang="en-US" sz="3400"/>
          </a:p>
        </p:txBody>
      </p:sp>
      <p:pic>
        <p:nvPicPr>
          <p:cNvPr id="8" name="image245.jpeg">
            <a:extLst>
              <a:ext uri="{FF2B5EF4-FFF2-40B4-BE49-F238E27FC236}">
                <a16:creationId xmlns:a16="http://schemas.microsoft.com/office/drawing/2014/main" xmlns="" id="{CE545AF1-890B-4D78-9733-A15B46D067A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776739" y="1682159"/>
            <a:ext cx="3563012" cy="2077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6358"/>
            <a:ext cx="4382770" cy="80581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02257" y="1871932"/>
            <a:ext cx="1070965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将一张长方形纸片按如下图所示的方式折叠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为折痕。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1=30°,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的度数是多少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56864" y="3811510"/>
            <a:ext cx="915329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180°-30°×2=180°-60°=120°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120°÷2=60°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∠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的度数是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60°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2" name="image26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82721" y="2950234"/>
            <a:ext cx="3568358" cy="20815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362</Words>
  <Application>Microsoft Office PowerPoint</Application>
  <PresentationFormat>宽屏</PresentationFormat>
  <Paragraphs>64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Calibri</vt:lpstr>
      <vt:lpstr>方正大标宋_GBK</vt:lpstr>
      <vt:lpstr>方正大标宋简体</vt:lpstr>
      <vt:lpstr>方正仿宋_GBK</vt:lpstr>
      <vt:lpstr>Arial</vt:lpstr>
      <vt:lpstr>Times New Roman</vt:lpstr>
      <vt:lpstr>方正黑体_GBK</vt:lpstr>
      <vt:lpstr>方正隶变_GBK</vt:lpstr>
      <vt:lpstr>微软雅黑</vt:lpstr>
      <vt:lpstr>汉仪雅酷黑 95W</vt:lpstr>
      <vt:lpstr>方正楷体_GBK</vt:lpstr>
      <vt:lpstr>Wingdings</vt:lpstr>
      <vt:lpstr>宋体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2026-03-19T02:38:25Z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