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38" r:id="rId5"/>
    <p:sldId id="521" r:id="rId6"/>
    <p:sldId id="522" r:id="rId7"/>
    <p:sldId id="523" r:id="rId8"/>
    <p:sldId id="535" r:id="rId9"/>
    <p:sldId id="536" r:id="rId10"/>
    <p:sldId id="511" r:id="rId11"/>
    <p:sldId id="427" r:id="rId12"/>
  </p:sldIdLst>
  <p:sldSz cx="12192000" cy="6858000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方正隶变_GBK" panose="03000509000000000000" pitchFamily="65" charset="-122"/>
      <p:regular r:id="rId17"/>
    </p:embeddedFont>
    <p:embeddedFont>
      <p:font typeface="方正仿宋_GBK" panose="03000509000000000000" pitchFamily="65" charset="-122"/>
      <p:regular r:id="rId18"/>
    </p:embeddedFont>
    <p:embeddedFont>
      <p:font typeface="方正大标宋简体" panose="02010600030101010101" charset="-122"/>
      <p:regular r:id="rId19"/>
    </p:embeddedFont>
    <p:embeddedFont>
      <p:font typeface="方正小标宋_GBK" panose="03000509000000000000" pitchFamily="65" charset="-122"/>
      <p:regular r:id="rId20"/>
    </p:embeddedFont>
    <p:embeddedFont>
      <p:font typeface="微软雅黑" panose="020B0503020204020204" pitchFamily="34" charset="-122"/>
      <p:regular r:id="rId21"/>
      <p:bold r:id="rId22"/>
    </p:embeddedFont>
    <p:embeddedFont>
      <p:font typeface="方正黑体_GBK" panose="03000509000000000000" pitchFamily="65" charset="-122"/>
      <p:regular r:id="rId23"/>
    </p:embeddedFont>
    <p:embeddedFont>
      <p:font typeface="Cambria Math" panose="02040503050406030204" pitchFamily="18" charset="0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13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1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12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/>
              <a:t>第</a:t>
            </a:r>
            <a:r>
              <a:rPr lang="en-US" altLang="zh-CN" sz="6000"/>
              <a:t>1</a:t>
            </a:r>
            <a:r>
              <a:rPr lang="zh-CN" altLang="zh-CN" sz="6000"/>
              <a:t>课时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50595"/>
            <a:ext cx="4382770" cy="80581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789A9E1-B889-42EA-ABAC-1BAF74EF6451}"/>
              </a:ext>
            </a:extLst>
          </p:cNvPr>
          <p:cNvSpPr/>
          <p:nvPr/>
        </p:nvSpPr>
        <p:spPr>
          <a:xfrm>
            <a:off x="779252" y="1865925"/>
            <a:ext cx="10573109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小明在计算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(47+</a:t>
            </a:r>
            <a:r>
              <a:rPr lang="en-US" altLang="zh-CN" sz="3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)×5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误算成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“47+</a:t>
            </a:r>
            <a:r>
              <a:rPr lang="en-US" altLang="zh-CN" sz="3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×5”,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小明所算结果与正确结果相差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B451B1C-80EC-419D-9824-E70BD7924753}"/>
              </a:ext>
            </a:extLst>
          </p:cNvPr>
          <p:cNvSpPr/>
          <p:nvPr/>
        </p:nvSpPr>
        <p:spPr>
          <a:xfrm>
            <a:off x="5589341" y="2822790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188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836548"/>
            <a:ext cx="4550410" cy="73342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AF16E02-5C5D-467F-A7D5-0CA0677C44E4}"/>
              </a:ext>
            </a:extLst>
          </p:cNvPr>
          <p:cNvSpPr/>
          <p:nvPr/>
        </p:nvSpPr>
        <p:spPr>
          <a:xfrm>
            <a:off x="623978" y="1470550"/>
            <a:ext cx="10719758" cy="3142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一、用心思考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正确填写。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水果店有苹果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kg,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橘子比苹果的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倍少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 kg,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橘子有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)kg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妈妈用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元买回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千克水果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每千克水果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526DD60-E2AB-4625-9EA2-9BFDA48AFFCF}"/>
              </a:ext>
            </a:extLst>
          </p:cNvPr>
          <p:cNvSpPr/>
          <p:nvPr/>
        </p:nvSpPr>
        <p:spPr>
          <a:xfrm>
            <a:off x="956865" y="3210866"/>
            <a:ext cx="12025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-20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C8B517D-60CC-4E21-94AE-4E74AD47ED6B}"/>
              </a:ext>
            </a:extLst>
          </p:cNvPr>
          <p:cNvSpPr/>
          <p:nvPr/>
        </p:nvSpPr>
        <p:spPr>
          <a:xfrm>
            <a:off x="8609419" y="3999148"/>
            <a:ext cx="17956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÷3</a:t>
            </a: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60" y="735752"/>
            <a:ext cx="11347234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一个笔记本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一支钢笔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一个笔记本比一支钢笔贵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买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个笔记本和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支钢笔一共需要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,3(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6865" y="1704051"/>
            <a:ext cx="7665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442190" y="1704051"/>
            <a:ext cx="151996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+15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47381" y="2484795"/>
            <a:ext cx="626852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支钢笔和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个笔记本共需多少元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FC9B6D0-A0E1-41D5-AD8E-4FC4937BF59B}"/>
              </a:ext>
            </a:extLst>
          </p:cNvPr>
          <p:cNvSpPr/>
          <p:nvPr/>
        </p:nvSpPr>
        <p:spPr>
          <a:xfrm>
            <a:off x="505460" y="861094"/>
            <a:ext cx="10881408" cy="3142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二、反复比较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准确选择。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把正确的选项填在括号里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有三个连续奇数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最小的一个数是</a:t>
            </a:r>
            <a:r>
              <a:rPr lang="en-US" altLang="zh-CN" sz="3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那么最大的奇数是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+2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en-US" altLang="zh-CN" sz="3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+4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-4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-2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BE3A0E4-ECE8-4667-8010-9D433406F99F}"/>
              </a:ext>
            </a:extLst>
          </p:cNvPr>
          <p:cNvSpPr/>
          <p:nvPr/>
        </p:nvSpPr>
        <p:spPr>
          <a:xfrm>
            <a:off x="1066465" y="259223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5554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id="{3F3C9806-591D-4FFE-B971-25184786DCE8}"/>
                  </a:ext>
                </a:extLst>
              </p:cNvPr>
              <p:cNvSpPr/>
              <p:nvPr/>
            </p:nvSpPr>
            <p:spPr>
              <a:xfrm>
                <a:off x="680085" y="841079"/>
                <a:ext cx="10646398" cy="53584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b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2.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下面不能用方程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“</a:t>
                </a:r>
                <a:r>
                  <a:rPr lang="en-US" altLang="zh-CN" sz="3400" i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400" i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=60”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来表示的是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marL="514350" indent="-514350">
                  <a:lnSpc>
                    <a:spcPct val="150000"/>
                  </a:lnSpc>
                  <a:spcAft>
                    <a:spcPts val="0"/>
                  </a:spcAft>
                  <a:buAutoNum type="alphaUcPeriod"/>
                </a:pP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                               B.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endParaRPr lang="zh-CN" altLang="zh-CN" sz="340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峰峰有</a:t>
                </a:r>
                <a:r>
                  <a:rPr lang="en-US" altLang="zh-CN" sz="3400" i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元钱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轩轩的钱数比峰峰多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轩轩有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元钱</a:t>
                </a:r>
                <a:endParaRPr lang="zh-CN" altLang="zh-CN" sz="340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D.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苹苹和楠楠一起折了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颗星星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苹苹折了</a:t>
                </a:r>
                <a:r>
                  <a:rPr lang="en-US" altLang="zh-CN" sz="3400" i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颗星星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苹苹折的数量是楠楠的一半</a:t>
                </a:r>
                <a:endParaRPr lang="zh-CN" altLang="zh-CN" sz="340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id="{3F3C9806-591D-4FFE-B971-25184786DCE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0085" y="841079"/>
                <a:ext cx="10646398" cy="5358455"/>
              </a:xfrm>
              <a:prstGeom prst="rect">
                <a:avLst/>
              </a:prstGeom>
              <a:blipFill>
                <a:blip r:embed="rId4"/>
                <a:stretch>
                  <a:fillRect l="-1604" r="-515" b="-23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201.jpeg">
            <a:extLst>
              <a:ext uri="{FF2B5EF4-FFF2-40B4-BE49-F238E27FC236}">
                <a16:creationId xmlns:a16="http://schemas.microsoft.com/office/drawing/2014/main" xmlns="" id="{E4DC2408-A3F8-4F21-B01F-788B40B15040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270148" y="2206080"/>
            <a:ext cx="5035761" cy="1170362"/>
          </a:xfrm>
          <a:prstGeom prst="rect">
            <a:avLst/>
          </a:prstGeom>
        </p:spPr>
      </p:pic>
      <p:pic>
        <p:nvPicPr>
          <p:cNvPr id="9" name="image202.jpeg">
            <a:extLst>
              <a:ext uri="{FF2B5EF4-FFF2-40B4-BE49-F238E27FC236}">
                <a16:creationId xmlns:a16="http://schemas.microsoft.com/office/drawing/2014/main" xmlns="" id="{2A331EB2-13BD-4C90-8316-A5C7F9B193BC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7384212" y="2336628"/>
            <a:ext cx="3433313" cy="1039814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37AA25DF-13C3-427B-A2ED-3122DC3731C8}"/>
              </a:ext>
            </a:extLst>
          </p:cNvPr>
          <p:cNvSpPr/>
          <p:nvPr/>
        </p:nvSpPr>
        <p:spPr>
          <a:xfrm>
            <a:off x="8602013" y="125956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505460" y="861094"/>
                <a:ext cx="10890034" cy="19918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dirty="0">
                    <a:latin typeface="Times New Roman" panose="02020603050405020304" pitchFamily="18" charset="0"/>
                    <a:ea typeface="方正黑体_GBK" panose="03000509000000000000" pitchFamily="65" charset="-122"/>
                    <a:cs typeface="Times New Roman" panose="02020603050405020304" pitchFamily="18" charset="0"/>
                  </a:rPr>
                  <a:t>三、解方程。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4</a:t>
                </a:r>
                <a:r>
                  <a:rPr lang="en-US" altLang="zh-CN" sz="3400" i="1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en-US" altLang="zh-CN" sz="3400" i="1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=38</a:t>
                </a:r>
                <a:r>
                  <a:rPr lang="en-US" altLang="zh-CN" sz="3400" i="1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7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　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400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　　　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i="1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=23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60" y="861094"/>
                <a:ext cx="10890034" cy="1991892"/>
              </a:xfrm>
              <a:prstGeom prst="rect">
                <a:avLst/>
              </a:prstGeom>
              <a:blipFill rotWithShape="0">
                <a:blip r:embed="rId4"/>
                <a:stretch>
                  <a:fillRect l="-15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0338" y="2801142"/>
            <a:ext cx="3154899" cy="104839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26470" y="2801142"/>
            <a:ext cx="2291915" cy="251531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61707" y="2852986"/>
            <a:ext cx="2680116" cy="2223567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CF15E6B-E7E8-4C9D-AC3B-5B79A3EE1777}"/>
              </a:ext>
            </a:extLst>
          </p:cNvPr>
          <p:cNvSpPr/>
          <p:nvPr/>
        </p:nvSpPr>
        <p:spPr>
          <a:xfrm>
            <a:off x="618188" y="839835"/>
            <a:ext cx="10718596" cy="3142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四、综合应用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解决问题。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两个工程队同时从隧道两端相向掘进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经过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58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天隧道全部挖通。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隧道全长多少米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03.jpeg">
            <a:extLst>
              <a:ext uri="{FF2B5EF4-FFF2-40B4-BE49-F238E27FC236}">
                <a16:creationId xmlns:a16="http://schemas.microsoft.com/office/drawing/2014/main" xmlns="" id="{018DF4AB-5466-48C9-A761-2DB96E69D43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819271" y="2410873"/>
            <a:ext cx="6757395" cy="193029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FC53C14-760D-4FAA-AF1C-1497074D3B9F}"/>
              </a:ext>
            </a:extLst>
          </p:cNvPr>
          <p:cNvSpPr/>
          <p:nvPr/>
        </p:nvSpPr>
        <p:spPr>
          <a:xfrm>
            <a:off x="1155937" y="4332837"/>
            <a:ext cx="6096000" cy="15781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58</a:t>
            </a: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+58</a:t>
            </a: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或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58(</a:t>
            </a: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隧道全长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58(</a:t>
            </a: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米。</a:t>
            </a:r>
            <a:endParaRPr lang="zh-CN" altLang="zh-CN" sz="34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684ED2A-7609-49CA-8AB2-F3A3DAC1E51C}"/>
              </a:ext>
            </a:extLst>
          </p:cNvPr>
          <p:cNvSpPr/>
          <p:nvPr/>
        </p:nvSpPr>
        <p:spPr>
          <a:xfrm>
            <a:off x="656122" y="946407"/>
            <a:ext cx="66351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=38,</a:t>
            </a:r>
            <a:r>
              <a:rPr lang="en-US" altLang="zh-CN" sz="3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=33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求隧道的全长。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8014432-3FFF-44E5-8D3B-091A63D62A91}"/>
              </a:ext>
            </a:extLst>
          </p:cNvPr>
          <p:cNvSpPr/>
          <p:nvPr/>
        </p:nvSpPr>
        <p:spPr>
          <a:xfrm>
            <a:off x="1178018" y="1577158"/>
            <a:ext cx="9165053" cy="1578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58×(38+33)=58×71=4118(m)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当</a:t>
            </a: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=38,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=33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时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隧道的全长是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4118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40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059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505459" y="861094"/>
            <a:ext cx="10855529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2.(1)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用含有字母的式子表示图中正方形的面积。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=6 cm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求出正方形的面积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" name="image22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665060" y="1943645"/>
            <a:ext cx="2248793" cy="2248793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408271" y="1739581"/>
            <a:ext cx="1957587" cy="787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89803" y="3355408"/>
            <a:ext cx="6096000" cy="166199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=2×6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=72(cm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正方形的面积是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72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16648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458</Words>
  <Application>Microsoft Office PowerPoint</Application>
  <PresentationFormat>宽屏</PresentationFormat>
  <Paragraphs>64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Calibri</vt:lpstr>
      <vt:lpstr>方正隶变_GBK</vt:lpstr>
      <vt:lpstr>方正仿宋_GBK</vt:lpstr>
      <vt:lpstr>Arial</vt:lpstr>
      <vt:lpstr>Times New Roman</vt:lpstr>
      <vt:lpstr>方正大标宋简体</vt:lpstr>
      <vt:lpstr>方正小标宋_GBK</vt:lpstr>
      <vt:lpstr>微软雅黑</vt:lpstr>
      <vt:lpstr>Wingdings</vt:lpstr>
      <vt:lpstr>宋体</vt:lpstr>
      <vt:lpstr>方正黑体_GBK</vt:lpstr>
      <vt:lpstr>Cambria Math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231</cp:revision>
  <dcterms:created xsi:type="dcterms:W3CDTF">2019-06-19T02:08:00Z</dcterms:created>
  <dcterms:modified xsi:type="dcterms:W3CDTF">2026-03-19T01:41:30Z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